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518" r:id="rId5"/>
    <p:sldId id="530" r:id="rId6"/>
    <p:sldId id="538" r:id="rId7"/>
    <p:sldId id="539" r:id="rId8"/>
    <p:sldId id="537" r:id="rId9"/>
    <p:sldId id="535" r:id="rId10"/>
    <p:sldId id="527" r:id="rId11"/>
    <p:sldId id="536" r:id="rId12"/>
    <p:sldId id="531" r:id="rId13"/>
    <p:sldId id="532" r:id="rId14"/>
    <p:sldId id="534" r:id="rId15"/>
    <p:sldId id="524" r:id="rId16"/>
    <p:sldId id="542" r:id="rId17"/>
    <p:sldId id="543" r:id="rId18"/>
    <p:sldId id="544" r:id="rId19"/>
    <p:sldId id="520" r:id="rId20"/>
    <p:sldId id="512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172C51"/>
    <a:srgbClr val="0060C4"/>
    <a:srgbClr val="0062C6"/>
    <a:srgbClr val="C36961"/>
    <a:srgbClr val="FFFFFF"/>
    <a:srgbClr val="FDB913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96D40-AF1E-41FE-99F7-61B6D6C582DA}" v="21" vWet="25" dt="2023-11-27T11:43:02.688"/>
    <p1510:client id="{A2EDEC04-E35D-57CD-9EE8-85F4158349AB}" v="2" dt="2023-11-27T07:56:27.132"/>
    <p1510:client id="{EC3C6825-C8D1-4DAE-A8BE-CF7B80789CD7}" v="6" dt="2023-11-27T11:46:22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C817-D125-48ED-8674-B66C7F74D665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F7CD-8ED7-4F14-AC30-679EDD1259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36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6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49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22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ECCCD-ECDD-4D88-BBE9-EC605564C0D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39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FBDA-E982-49BC-80A9-26F1CC1969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3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6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19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89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46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14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99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33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3F7CD-8ED7-4F14-AC30-679EDD1259C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38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6AA586-6370-221D-21D9-3602F024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20B09E-CC3E-8BEF-42EC-89602F5E1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F7BF3-74B0-81B5-22B7-43B7768D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4D7637-C57C-AB02-F54A-906C7024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71B393-8D9B-FE1B-4584-AAA4ADF8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83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38B08-0059-BE5C-51E8-3D0077CB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C34975-8A9D-2465-2B3D-B66DD3C3C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E4B9D3-185D-1BA6-9092-152B7FD3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7DD4A6-CF1F-2D22-7754-BCE26F1F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751D8D-CEF9-540C-77F0-C21AFA11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83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6E94E4-0155-C799-63E8-C81E2B4D6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B0851D-C177-B8EA-59C5-BC324373E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680ED-98C0-4BD1-398C-F9E56813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F56EA8-353C-9837-74F1-4F270056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7ED6D1-CA56-0BAE-B087-FFF7BB33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0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74131-8DA0-CA76-BCE7-26AAF1CE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F73CE9-40B4-5C99-0312-A97B41A1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8E2A0C-2E48-7792-E7BF-68B64120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EA75A8-FFB5-DDF0-0566-9D3024DD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8D3C30-FC06-CDA6-0B36-5103D38B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97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C49D74-1D79-6EB2-64F1-A8DD881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2053FF-7526-9A48-D17E-3CC3AC48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6760C7-5D0B-7A0E-E73E-6B4CC42E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0C23C0-3988-437E-0813-C0A1C93C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5D2DEA-9C6F-7285-B11A-9FC852C7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8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2A51A-61AC-799C-95B5-743E6E04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E3F16E-3012-4EF3-8D12-4D70A5493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ABB1AC-E990-4DFA-D8F8-8C302133E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A3D73E-9637-9E98-7F98-0010C21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2FA393-1490-8A07-3766-C07ABFA5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07688F-94A6-FD1B-0C9D-D1B02CA6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4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A7AB57-C0E8-C00D-C48B-3D33517E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A6E60A-B331-7258-FFDD-B4968FF0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4C8A21-F3DA-C457-0509-9C0D4F1C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40EE53-0B59-35DE-4DAA-B4091B288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7BD1532-FFDD-DFC5-C7F1-A2B1BF88F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607C2B8-D78B-A307-BDA9-5295CDA8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71BF50D-29D8-D8AB-C21A-9715CBE1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419C2C3-1E45-D123-9DF2-EB41E752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32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17EC3-D9EC-2FB3-D7CE-4CA98A6C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E95F28-808E-F145-F280-3148E5B3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EA463C-5A30-B038-1BB4-D27AAF8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357827-0BAE-FB4F-AE51-8E23C554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7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98C86A-3BB4-62AA-39E3-F6CB8D98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CB4905F-3893-5308-824D-3766900B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070144-0690-1E0B-B17B-7ED54D87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22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BFF33-D699-7696-90B6-4F77B561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4B3AF0-04E0-12E4-6171-3CBDF5B2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F88B17-A2C1-DB14-213D-79A6BB9E0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E28E1C-E6DB-A067-7270-1551666F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78C4DA-E533-AA0C-9CC2-8C3C867B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9F0D83-B15B-DF36-BCA5-DA73DB72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50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1C874-55FE-7E89-8C30-702E739B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7AE1448-D9EB-351A-31DA-3582A63F4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59C9E4-4261-F797-AB0C-1C65C4689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64BE72-E004-071F-8EEB-6CEB6E5D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A8474E-BC0D-CCB9-4CDA-BB3DDB43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256FB8-717C-C614-9C81-844556DF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9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4FF4F2E-FF0B-D80C-F7AD-DB959092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999AA0-1E09-2F71-4556-E63DE1D9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C0305B-99B0-1446-C1B3-9333E62CD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99FD-284F-4446-961D-92EF6412E8DE}" type="datetimeFigureOut">
              <a:rPr lang="sv-SE" smtClean="0"/>
              <a:t>2023-11-27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EF4D1D-3732-4BB6-DE38-61B212BBD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A9F970-31C9-8FAE-41F6-0C90183DB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1D21-4F4B-4A2C-BC25-F24B38A35C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23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ADE851CB-E9D7-5D68-81BC-9696B432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5" t="4544" r="2219" b="3797"/>
          <a:stretch/>
        </p:blipFill>
        <p:spPr>
          <a:xfrm rot="21053764">
            <a:off x="7403027" y="2335685"/>
            <a:ext cx="4036642" cy="3827401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EBF1229-36C4-8687-C78F-1894AF13E50D}"/>
              </a:ext>
            </a:extLst>
          </p:cNvPr>
          <p:cNvSpPr txBox="1">
            <a:spLocks/>
          </p:cNvSpPr>
          <p:nvPr/>
        </p:nvSpPr>
        <p:spPr>
          <a:xfrm>
            <a:off x="449929" y="788959"/>
            <a:ext cx="8971419" cy="346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v-SE" sz="3200">
                <a:solidFill>
                  <a:srgbClr val="0062C6"/>
                </a:solidFill>
                <a:latin typeface="BentonSans Bold" panose="02000503000000020004" pitchFamily="50" charset="0"/>
              </a:rPr>
              <a:t>AKADEMISK KVART</a:t>
            </a:r>
            <a:br>
              <a:rPr lang="sv-SE">
                <a:latin typeface="BentonSans Bold" panose="02000503000000020004" pitchFamily="50" charset="0"/>
              </a:rPr>
            </a:br>
            <a:r>
              <a:rPr lang="sv-SE" sz="5400">
                <a:latin typeface="BentonSans Bold" panose="02000503000000020004" pitchFamily="50" charset="0"/>
              </a:rPr>
              <a:t>WORD FÖR NYBÖRJARE</a:t>
            </a:r>
            <a:br>
              <a:rPr lang="sv-SE" sz="5400">
                <a:latin typeface="BentonSans Bold" panose="02000503000000020004" pitchFamily="50" charset="0"/>
              </a:rPr>
            </a:br>
            <a:r>
              <a:rPr lang="sv-SE" sz="4000">
                <a:latin typeface="BentonSans Regular" panose="02000503000000020004" pitchFamily="50" charset="0"/>
              </a:rPr>
              <a:t>Problem med sidnumrering och innehållsförteckning? Vad ska man ha formatmallar till?</a:t>
            </a:r>
          </a:p>
          <a:p>
            <a:endParaRPr lang="sv-SE" sz="4000">
              <a:latin typeface="BentonSans Regular" panose="02000503000000020004" pitchFamily="50" charset="0"/>
            </a:endParaRPr>
          </a:p>
          <a:p>
            <a:r>
              <a:rPr lang="sv-SE" sz="4000">
                <a:latin typeface="BentonSans Regular" panose="02000503000000020004" pitchFamily="50" charset="0"/>
              </a:rPr>
              <a:t>Bra tips kommer här!</a:t>
            </a:r>
            <a:endParaRPr lang="sv-SE" sz="5400">
              <a:latin typeface="BentonSans Regular" panose="02000503000000020004" pitchFamily="50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5C1F756-90E2-F0B0-1F3C-3E79B3D8986D}"/>
              </a:ext>
            </a:extLst>
          </p:cNvPr>
          <p:cNvSpPr txBox="1"/>
          <p:nvPr/>
        </p:nvSpPr>
        <p:spPr>
          <a:xfrm rot="1210515">
            <a:off x="8144371" y="972963"/>
            <a:ext cx="3428509" cy="584775"/>
          </a:xfrm>
          <a:prstGeom prst="rect">
            <a:avLst/>
          </a:prstGeom>
          <a:solidFill>
            <a:srgbClr val="0060C4"/>
          </a:solidFill>
          <a:ln cap="rnd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>
                <a:solidFill>
                  <a:schemeClr val="bg1"/>
                </a:solidFill>
                <a:latin typeface="BentonSans Regular" panose="02000503000000020004" pitchFamily="50" charset="0"/>
              </a:rPr>
              <a:t>I dag 12:30-12:45</a:t>
            </a:r>
            <a:endParaRPr lang="sv-SE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8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3543844-68B7-48FB-7937-D0C85BB9E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9" t="3109" r="9678" b="2955"/>
          <a:stretch/>
        </p:blipFill>
        <p:spPr>
          <a:xfrm>
            <a:off x="670560" y="1122528"/>
            <a:ext cx="10911840" cy="461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31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342CB1-85DB-2993-BBF0-78B666C6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Sidbrytning markerar var en ny sida börjar</a:t>
            </a:r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Om du vill placera en rubrik på en ny sida.</a:t>
            </a:r>
            <a:b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sv-SE" sz="2000">
                <a:latin typeface="+mn-lt"/>
              </a:rPr>
              <a:t>D</a:t>
            </a:r>
            <a: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 nya sidan påverkas inte av ändringar som görs på föregående sida.</a:t>
            </a:r>
          </a:p>
        </p:txBody>
      </p:sp>
      <p:pic>
        <p:nvPicPr>
          <p:cNvPr id="5" name="Bildobjekt 4" descr="En bild som visar text, programvara, skärmbild, Datorikon&#10;&#10;Automatiskt genererad beskrivning">
            <a:extLst>
              <a:ext uri="{FF2B5EF4-FFF2-40B4-BE49-F238E27FC236}">
                <a16:creationId xmlns:a16="http://schemas.microsoft.com/office/drawing/2014/main" id="{9DF576E5-4C31-DF27-0D6A-26F9AF11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r="25008" b="51129"/>
          <a:stretch/>
        </p:blipFill>
        <p:spPr>
          <a:xfrm>
            <a:off x="309292" y="417853"/>
            <a:ext cx="11573416" cy="310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C7BA7ED6-321A-324B-E41A-0167A4E5FD1B}"/>
              </a:ext>
            </a:extLst>
          </p:cNvPr>
          <p:cNvSpPr/>
          <p:nvPr/>
        </p:nvSpPr>
        <p:spPr>
          <a:xfrm>
            <a:off x="3002280" y="594360"/>
            <a:ext cx="79248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3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73D5A0C-5972-7410-7B36-2AF0EB98F5C8}"/>
              </a:ext>
            </a:extLst>
          </p:cNvPr>
          <p:cNvPicPr/>
          <p:nvPr/>
        </p:nvPicPr>
        <p:blipFill rotWithShape="1">
          <a:blip r:embed="rId2"/>
          <a:srcRect l="9806" t="7106" r="10093"/>
          <a:stretch/>
        </p:blipFill>
        <p:spPr>
          <a:xfrm>
            <a:off x="1291590" y="581025"/>
            <a:ext cx="9608819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60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342CB1-85DB-2993-BBF0-78B666C6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6929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Avsnittsbrytning delar in dokumentet i olika delar</a:t>
            </a:r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2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Ett måste om du vill anpassa sidnumrering och innehållsförteckning.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576E5-4C31-DF27-0D6A-26F9AF11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b="7425"/>
          <a:stretch/>
        </p:blipFill>
        <p:spPr>
          <a:xfrm>
            <a:off x="309292" y="294786"/>
            <a:ext cx="11573416" cy="490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C7BA7ED6-321A-324B-E41A-0167A4E5FD1B}"/>
              </a:ext>
            </a:extLst>
          </p:cNvPr>
          <p:cNvSpPr/>
          <p:nvPr/>
        </p:nvSpPr>
        <p:spPr>
          <a:xfrm>
            <a:off x="2619105" y="594360"/>
            <a:ext cx="79248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48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05489-67DF-729E-56FE-B1FC9BE5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836D8-CAF1-9CAC-25C8-92FB8031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381AA4-656E-13C2-69D3-7E20D8379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571" y="399775"/>
            <a:ext cx="9108858" cy="605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90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342CB1-85DB-2993-BBF0-78B666C6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6929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/>
              <a:t>Sidfötter och sidnumrering</a:t>
            </a:r>
            <a:r>
              <a:rPr lang="sv-SE" sz="4400"/>
              <a:t> </a:t>
            </a:r>
            <a:br>
              <a:rPr lang="sv-SE" sz="4400"/>
            </a:br>
            <a:r>
              <a:rPr lang="sv-SE" sz="2200">
                <a:latin typeface="+mn-lt"/>
              </a:rPr>
              <a:t>Kan anpassas om avsnittsbrytningar används.</a:t>
            </a:r>
            <a:br>
              <a:rPr lang="sv-SE" sz="2200">
                <a:latin typeface="+mn-lt"/>
              </a:rPr>
            </a:br>
            <a:r>
              <a:rPr lang="sv-SE" sz="2200">
                <a:latin typeface="+mn-lt"/>
              </a:rPr>
              <a:t>Till exempel om förstasidan och innehållsförteckningen inte ska ha sidnummer. Eller om bilagorna ska ha egen sidnumrering.</a:t>
            </a:r>
            <a:endParaRPr lang="sv-SE" sz="2200" kern="1200" noProof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576E5-4C31-DF27-0D6A-26F9AF11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" b="31318"/>
          <a:stretch/>
        </p:blipFill>
        <p:spPr>
          <a:xfrm>
            <a:off x="309292" y="294786"/>
            <a:ext cx="11573416" cy="445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C7BA7ED6-321A-324B-E41A-0167A4E5FD1B}"/>
              </a:ext>
            </a:extLst>
          </p:cNvPr>
          <p:cNvSpPr/>
          <p:nvPr/>
        </p:nvSpPr>
        <p:spPr>
          <a:xfrm>
            <a:off x="8193024" y="1613481"/>
            <a:ext cx="173736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79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13892-31DD-E625-2D9B-413D0769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249" cy="1386673"/>
          </a:xfrm>
        </p:spPr>
        <p:txBody>
          <a:bodyPr>
            <a:normAutofit/>
          </a:bodyPr>
          <a:lstStyle/>
          <a:p>
            <a:r>
              <a:rPr lang="sv-SE" sz="4000" noProof="0">
                <a:solidFill>
                  <a:srgbClr val="C36961"/>
                </a:solidFill>
                <a:latin typeface="BentonSans Bold" panose="02000503000000020004" pitchFamily="50" charset="0"/>
              </a:rPr>
              <a:t>AKADEMISK KVART</a:t>
            </a:r>
            <a:endParaRPr lang="sv-SE" sz="6600" noProof="0">
              <a:latin typeface="BentonSans Regular" panose="02000503000000020004" pitchFamily="50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387908B-E96C-3173-0B30-43E17D567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020114" y="3429001"/>
            <a:ext cx="609599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D794E-95FC-0019-9B9B-D0FB8F85281F}"/>
              </a:ext>
            </a:extLst>
          </p:cNvPr>
          <p:cNvSpPr txBox="1"/>
          <p:nvPr/>
        </p:nvSpPr>
        <p:spPr>
          <a:xfrm>
            <a:off x="837398" y="1809549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latin typeface="BentonSans Regular" panose="02000503000000020004" pitchFamily="50" charset="0"/>
              </a:rPr>
              <a:t>Nytt program för vårterminen kommer. </a:t>
            </a:r>
          </a:p>
          <a:p>
            <a:r>
              <a:rPr lang="sv-SE" sz="3600">
                <a:latin typeface="BentonSans Regular" panose="02000503000000020004" pitchFamily="50" charset="0"/>
              </a:rPr>
              <a:t>Håll utkik!</a:t>
            </a:r>
            <a:endParaRPr lang="sv-SE" sz="3600"/>
          </a:p>
        </p:txBody>
      </p:sp>
    </p:spTree>
    <p:extLst>
      <p:ext uri="{BB962C8B-B14F-4D97-AF65-F5344CB8AC3E}">
        <p14:creationId xmlns:p14="http://schemas.microsoft.com/office/powerpoint/2010/main" val="106027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070E-4FF4-002D-9314-8608E6EC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264978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200" noProof="0"/>
              <a:t>Följ oss gärna på </a:t>
            </a:r>
            <a:r>
              <a:rPr lang="sv-SE" sz="5200" noProof="0" err="1"/>
              <a:t>Instagram</a:t>
            </a:r>
            <a:r>
              <a:rPr lang="sv-SE" sz="5200" noProof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3A94-292D-1B97-7842-F950B50E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408" y="4150765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8800" noProof="0"/>
              <a:t>@jubibl</a:t>
            </a:r>
          </a:p>
        </p:txBody>
      </p:sp>
      <p:pic>
        <p:nvPicPr>
          <p:cNvPr id="5" name="Picture 4" descr="Three heart notification icons">
            <a:extLst>
              <a:ext uri="{FF2B5EF4-FFF2-40B4-BE49-F238E27FC236}">
                <a16:creationId xmlns:a16="http://schemas.microsoft.com/office/drawing/2014/main" id="{058FB55F-1DDD-500B-9A44-297C3BB9C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11877" r="20758" b="9800"/>
          <a:stretch/>
        </p:blipFill>
        <p:spPr>
          <a:xfrm>
            <a:off x="659960" y="1166247"/>
            <a:ext cx="6112800" cy="4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12FB86-5717-D1A5-4D35-6ABBC049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Ladda ner Word till din dator</a:t>
            </a:r>
            <a:br>
              <a:rPr lang="sv-SE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200" noProof="0">
                <a:latin typeface="+mn-lt"/>
              </a:rPr>
              <a:t>Studenter har kostnadsfri tillgång till Office-programmen via högskolan.</a:t>
            </a:r>
            <a:br>
              <a:rPr lang="sv-SE" sz="2200" noProof="0">
                <a:latin typeface="+mn-lt"/>
              </a:rPr>
            </a:br>
            <a:r>
              <a:rPr lang="sv-SE" sz="2200" noProof="0">
                <a:latin typeface="+mn-lt"/>
              </a:rPr>
              <a:t>Logga in på portal.office.com med ditt JU-konto.</a:t>
            </a:r>
            <a:br>
              <a:rPr lang="sv-SE" sz="2200" noProof="0">
                <a:latin typeface="+mn-lt"/>
              </a:rPr>
            </a:br>
            <a:r>
              <a:rPr lang="sv-SE" sz="2200" noProof="0">
                <a:latin typeface="+mn-lt"/>
              </a:rPr>
              <a:t>Klicka på </a:t>
            </a:r>
            <a:r>
              <a:rPr lang="sv-SE" sz="2200" b="1" noProof="0" err="1">
                <a:latin typeface="+mn-lt"/>
              </a:rPr>
              <a:t>Install</a:t>
            </a:r>
            <a:r>
              <a:rPr lang="sv-SE" sz="2200" b="1" noProof="0">
                <a:latin typeface="+mn-lt"/>
              </a:rPr>
              <a:t> </a:t>
            </a:r>
            <a:r>
              <a:rPr lang="sv-SE" sz="2200" b="1" noProof="0" err="1">
                <a:latin typeface="+mn-lt"/>
              </a:rPr>
              <a:t>apps</a:t>
            </a:r>
            <a:r>
              <a:rPr lang="sv-SE" sz="2200" noProof="0">
                <a:latin typeface="+mn-lt"/>
              </a:rPr>
              <a:t> som finns i övre högra hörnet.</a:t>
            </a:r>
            <a:endParaRPr lang="sv-SE" kern="1200" noProof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4FF7865-4228-FE86-039E-3644BB99C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9724"/>
          <a:stretch/>
        </p:blipFill>
        <p:spPr>
          <a:xfrm>
            <a:off x="152399" y="446577"/>
            <a:ext cx="11887201" cy="316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1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12FB86-5717-D1A5-4D35-6ABBC049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Använd formatmallar för dina rubriker</a:t>
            </a:r>
            <a:br>
              <a:rPr lang="sv-SE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U</a:t>
            </a:r>
            <a:r>
              <a:rPr lang="sv-SE" sz="2000" noProof="0">
                <a:latin typeface="+mn-lt"/>
              </a:rPr>
              <a:t>nderlättar navigering i stora dokument.</a:t>
            </a:r>
            <a:br>
              <a:rPr lang="sv-SE" sz="2000" noProof="0">
                <a:latin typeface="+mn-lt"/>
              </a:rPr>
            </a:br>
            <a:r>
              <a:rPr lang="sv-SE" sz="2000" noProof="0">
                <a:latin typeface="+mn-lt"/>
              </a:rPr>
              <a:t>Är en förutsättning för innehållsförteckningen.</a:t>
            </a:r>
            <a:endParaRPr lang="sv-SE" sz="2200" kern="1200" noProof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4FF7865-4228-FE86-039E-3644BB99C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 b="4974"/>
          <a:stretch/>
        </p:blipFill>
        <p:spPr>
          <a:xfrm>
            <a:off x="152399" y="274320"/>
            <a:ext cx="11887201" cy="27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A819F6FE-4E6F-A1A5-B5E7-77D75D300806}"/>
              </a:ext>
            </a:extLst>
          </p:cNvPr>
          <p:cNvSpPr/>
          <p:nvPr/>
        </p:nvSpPr>
        <p:spPr>
          <a:xfrm>
            <a:off x="609600" y="426720"/>
            <a:ext cx="79248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6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0F30B04-211A-DE53-010A-1B6F7DB3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E2FEE07-7FCB-184C-6E75-4737A2E03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749" y="517842"/>
            <a:ext cx="8114502" cy="582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l: vänster 6">
            <a:extLst>
              <a:ext uri="{FF2B5EF4-FFF2-40B4-BE49-F238E27FC236}">
                <a16:creationId xmlns:a16="http://schemas.microsoft.com/office/drawing/2014/main" id="{E715EA21-5BDB-177A-5B58-044B1712688D}"/>
              </a:ext>
            </a:extLst>
          </p:cNvPr>
          <p:cNvSpPr/>
          <p:nvPr/>
        </p:nvSpPr>
        <p:spPr>
          <a:xfrm>
            <a:off x="6781800" y="563880"/>
            <a:ext cx="2164080" cy="762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Rubriknivå 1</a:t>
            </a:r>
          </a:p>
        </p:txBody>
      </p:sp>
      <p:sp>
        <p:nvSpPr>
          <p:cNvPr id="8" name="Pil: vänster 7">
            <a:extLst>
              <a:ext uri="{FF2B5EF4-FFF2-40B4-BE49-F238E27FC236}">
                <a16:creationId xmlns:a16="http://schemas.microsoft.com/office/drawing/2014/main" id="{916F773B-AB8A-3FE9-7D07-8A5F52661FBB}"/>
              </a:ext>
            </a:extLst>
          </p:cNvPr>
          <p:cNvSpPr/>
          <p:nvPr/>
        </p:nvSpPr>
        <p:spPr>
          <a:xfrm>
            <a:off x="6781800" y="3398520"/>
            <a:ext cx="2164080" cy="51816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Rubriknivå 2</a:t>
            </a:r>
          </a:p>
        </p:txBody>
      </p:sp>
      <p:sp>
        <p:nvSpPr>
          <p:cNvPr id="9" name="Pil: vänster 8">
            <a:extLst>
              <a:ext uri="{FF2B5EF4-FFF2-40B4-BE49-F238E27FC236}">
                <a16:creationId xmlns:a16="http://schemas.microsoft.com/office/drawing/2014/main" id="{D7D2CC49-3E97-4A07-3C23-6C57F43DBEB3}"/>
              </a:ext>
            </a:extLst>
          </p:cNvPr>
          <p:cNvSpPr/>
          <p:nvPr/>
        </p:nvSpPr>
        <p:spPr>
          <a:xfrm>
            <a:off x="6781800" y="5624512"/>
            <a:ext cx="2164080" cy="51816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Rubriknivå 2</a:t>
            </a:r>
          </a:p>
        </p:txBody>
      </p:sp>
    </p:spTree>
    <p:extLst>
      <p:ext uri="{BB962C8B-B14F-4D97-AF65-F5344CB8AC3E}">
        <p14:creationId xmlns:p14="http://schemas.microsoft.com/office/powerpoint/2010/main" val="211531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12FB86-5717-D1A5-4D35-6ABBC049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Navigeringsfönstret </a:t>
            </a:r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Hoppa lätt mellan rubriker i stora dokument.</a:t>
            </a:r>
          </a:p>
        </p:txBody>
      </p:sp>
      <p:pic>
        <p:nvPicPr>
          <p:cNvPr id="6" name="Platshållare för innehåll 5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C4FF7865-4228-FE86-039E-3644BB99C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391" b="1223"/>
          <a:stretch/>
        </p:blipFill>
        <p:spPr>
          <a:xfrm>
            <a:off x="152399" y="547326"/>
            <a:ext cx="11887201" cy="259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D3973AC3-D219-E0A7-3C6A-E169D57085EB}"/>
              </a:ext>
            </a:extLst>
          </p:cNvPr>
          <p:cNvSpPr/>
          <p:nvPr/>
        </p:nvSpPr>
        <p:spPr>
          <a:xfrm>
            <a:off x="7360920" y="838200"/>
            <a:ext cx="79248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64400D3-8FEC-1AAF-CA0F-1C362297CA56}"/>
              </a:ext>
            </a:extLst>
          </p:cNvPr>
          <p:cNvSpPr/>
          <p:nvPr/>
        </p:nvSpPr>
        <p:spPr>
          <a:xfrm>
            <a:off x="6568440" y="1965960"/>
            <a:ext cx="1828800" cy="41148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68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8E84DD-E2FE-56F7-8795-DCBC8718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864F11-B578-711F-80B0-33F6C9138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2" r="51582" b="22797"/>
          <a:stretch/>
        </p:blipFill>
        <p:spPr>
          <a:xfrm>
            <a:off x="1453169" y="736497"/>
            <a:ext cx="9285661" cy="538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80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342CB1-85DB-2993-BBF0-78B666C6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Innehållsförteckning</a:t>
            </a:r>
            <a:br>
              <a:rPr lang="sv-SE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000">
                <a:latin typeface="+mn-lt"/>
              </a:rPr>
              <a:t>Skapas utifrån </a:t>
            </a:r>
            <a:r>
              <a:rPr lang="sv-SE" sz="2000" kern="1200" noProof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formatmallarna.</a:t>
            </a:r>
          </a:p>
        </p:txBody>
      </p:sp>
      <p:pic>
        <p:nvPicPr>
          <p:cNvPr id="5" name="Bildobjekt 4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9DF576E5-4C31-DF27-0D6A-26F9AF11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498"/>
          <a:stretch/>
        </p:blipFill>
        <p:spPr>
          <a:xfrm>
            <a:off x="262607" y="518160"/>
            <a:ext cx="11681705" cy="309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0ADE655-B1AD-8977-4AC8-F9613C1B8069}"/>
              </a:ext>
            </a:extLst>
          </p:cNvPr>
          <p:cNvSpPr/>
          <p:nvPr/>
        </p:nvSpPr>
        <p:spPr>
          <a:xfrm>
            <a:off x="5715000" y="701040"/>
            <a:ext cx="1402080" cy="11887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C59CB6B-5BC7-5184-2893-83AF38523B55}"/>
              </a:ext>
            </a:extLst>
          </p:cNvPr>
          <p:cNvSpPr/>
          <p:nvPr/>
        </p:nvSpPr>
        <p:spPr>
          <a:xfrm>
            <a:off x="228600" y="1508760"/>
            <a:ext cx="1264920" cy="131064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45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F6DC00E-263B-7893-5023-C19D7265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4" r="8555"/>
          <a:stretch/>
        </p:blipFill>
        <p:spPr>
          <a:xfrm>
            <a:off x="609600" y="839971"/>
            <a:ext cx="11170920" cy="527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2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342CB1-85DB-2993-BBF0-78B666C6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4000" kern="1200" noProof="0">
                <a:latin typeface="+mj-lt"/>
                <a:ea typeface="+mj-ea"/>
                <a:cs typeface="+mj-cs"/>
              </a:rPr>
              <a:t>Visa dolda styckemarkeringar och andra dolda formateringssymboler.</a:t>
            </a:r>
            <a:br>
              <a:rPr lang="sv-SE" sz="4000" kern="1200" noProof="0">
                <a:latin typeface="+mj-lt"/>
                <a:ea typeface="+mj-ea"/>
                <a:cs typeface="+mj-cs"/>
              </a:rPr>
            </a:br>
            <a:r>
              <a:rPr lang="sv-SE" sz="2000" kern="1200" noProof="0">
                <a:latin typeface="+mn-lt"/>
                <a:ea typeface="+mj-ea"/>
                <a:cs typeface="+mj-cs"/>
              </a:rPr>
              <a:t>Få syn på misstag du gjort, till exempel dubbla mellanslag.</a:t>
            </a:r>
          </a:p>
        </p:txBody>
      </p:sp>
      <p:pic>
        <p:nvPicPr>
          <p:cNvPr id="5" name="Bildobjekt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9DF576E5-4C31-DF27-0D6A-26F9AF11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21748"/>
          <a:stretch/>
        </p:blipFill>
        <p:spPr>
          <a:xfrm>
            <a:off x="650449" y="769868"/>
            <a:ext cx="10901471" cy="272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BC017C8A-4C54-80EC-EDD3-2632B646252C}"/>
              </a:ext>
            </a:extLst>
          </p:cNvPr>
          <p:cNvSpPr/>
          <p:nvPr/>
        </p:nvSpPr>
        <p:spPr>
          <a:xfrm>
            <a:off x="1402080" y="1173480"/>
            <a:ext cx="792480" cy="65532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C5D1D82-7657-4776-4A2A-70BD332E486F}"/>
              </a:ext>
            </a:extLst>
          </p:cNvPr>
          <p:cNvSpPr/>
          <p:nvPr/>
        </p:nvSpPr>
        <p:spPr>
          <a:xfrm>
            <a:off x="8945880" y="1798320"/>
            <a:ext cx="563880" cy="5029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21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d766b1c-570f-41dd-96ae-5079af866087">
      <Terms xmlns="http://schemas.microsoft.com/office/infopath/2007/PartnerControls"/>
    </lcf76f155ced4ddcb4097134ff3c332f>
    <_ip_UnifiedCompliancePolicyProperties xmlns="http://schemas.microsoft.com/sharepoint/v3" xsi:nil="true"/>
    <TaxCatchAll xmlns="117ba6a1-0bf5-4a03-9ec1-0525738851a0" xsi:nil="true"/>
    <Datum xmlns="2d766b1c-570f-41dd-96ae-5079af866087" xsi:nil="true"/>
    <SharedWithUsers xmlns="117ba6a1-0bf5-4a03-9ec1-0525738851a0">
      <UserInfo>
        <DisplayName>Gustav Lindqvist</DisplayName>
        <AccountId>24</AccountId>
        <AccountType/>
      </UserInfo>
      <UserInfo>
        <DisplayName>Sofia Nodén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CBABA274854F4FAFE3689AEABA9889" ma:contentTypeVersion="20" ma:contentTypeDescription="Skapa ett nytt dokument." ma:contentTypeScope="" ma:versionID="5a3454d5330283e04dad90495b38c1b5">
  <xsd:schema xmlns:xsd="http://www.w3.org/2001/XMLSchema" xmlns:xs="http://www.w3.org/2001/XMLSchema" xmlns:p="http://schemas.microsoft.com/office/2006/metadata/properties" xmlns:ns1="http://schemas.microsoft.com/sharepoint/v3" xmlns:ns2="117ba6a1-0bf5-4a03-9ec1-0525738851a0" xmlns:ns3="2d766b1c-570f-41dd-96ae-5079af866087" targetNamespace="http://schemas.microsoft.com/office/2006/metadata/properties" ma:root="true" ma:fieldsID="1ad0f23e8cb60abb195a84e452b4a225" ns1:_="" ns2:_="" ns3:_="">
    <xsd:import namespace="http://schemas.microsoft.com/sharepoint/v3"/>
    <xsd:import namespace="117ba6a1-0bf5-4a03-9ec1-0525738851a0"/>
    <xsd:import namespace="2d766b1c-570f-41dd-96ae-5079af8660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um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a6a1-0bf5-4a03-9ec1-052573885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bb84803-512c-493d-ae1a-c32f9dd0c8d4}" ma:internalName="TaxCatchAll" ma:showField="CatchAllData" ma:web="117ba6a1-0bf5-4a03-9ec1-052573885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6b1c-570f-41dd-96ae-5079af866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7dd8dd21-c52e-4982-9ace-c90e82520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" ma:index="26" nillable="true" ma:displayName="Datum" ma:format="DateTime" ma:internalName="Datum">
      <xsd:simpleType>
        <xsd:restriction base="dms:DateTim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2BADE-5F27-41CC-9B19-65D4A4BFEB2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2d766b1c-570f-41dd-96ae-5079af866087"/>
    <ds:schemaRef ds:uri="117ba6a1-0bf5-4a03-9ec1-0525738851a0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610B8E-B647-4308-ADD2-FCD06EB0D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7BA3C7-838E-4A02-BC3A-50A5FF5A51DD}">
  <ds:schemaRefs>
    <ds:schemaRef ds:uri="117ba6a1-0bf5-4a03-9ec1-0525738851a0"/>
    <ds:schemaRef ds:uri="2d766b1c-570f-41dd-96ae-5079af8660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Bredbild</PresentationFormat>
  <Paragraphs>32</Paragraphs>
  <Slides>17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BentonSans Bold</vt:lpstr>
      <vt:lpstr>BentonSans Regular</vt:lpstr>
      <vt:lpstr>Calibri</vt:lpstr>
      <vt:lpstr>Calibri Light</vt:lpstr>
      <vt:lpstr>Office-tema</vt:lpstr>
      <vt:lpstr>PowerPoint-presentation</vt:lpstr>
      <vt:lpstr>Ladda ner Word till din dator Studenter har kostnadsfri tillgång till Office-programmen via högskolan. Logga in på portal.office.com med ditt JU-konto. Klicka på Install apps som finns i övre högra hörnet.</vt:lpstr>
      <vt:lpstr>Använd formatmallar för dina rubriker Underlättar navigering i stora dokument. Är en förutsättning för innehållsförteckningen.</vt:lpstr>
      <vt:lpstr>PowerPoint-presentation</vt:lpstr>
      <vt:lpstr>Navigeringsfönstret  Hoppa lätt mellan rubriker i stora dokument.</vt:lpstr>
      <vt:lpstr>PowerPoint-presentation</vt:lpstr>
      <vt:lpstr>Innehållsförteckning Skapas utifrån formatmallarna.</vt:lpstr>
      <vt:lpstr>PowerPoint-presentation</vt:lpstr>
      <vt:lpstr>Visa dolda styckemarkeringar och andra dolda formateringssymboler. Få syn på misstag du gjort, till exempel dubbla mellanslag.</vt:lpstr>
      <vt:lpstr>PowerPoint-presentation</vt:lpstr>
      <vt:lpstr>Sidbrytning markerar var en ny sida börjar Om du vill placera en rubrik på en ny sida. Den nya sidan påverkas inte av ändringar som görs på föregående sida.</vt:lpstr>
      <vt:lpstr>PowerPoint-presentation</vt:lpstr>
      <vt:lpstr> Avsnittsbrytning delar in dokumentet i olika delar Ett måste om du vill anpassa sidnumrering och innehållsförteckning.</vt:lpstr>
      <vt:lpstr>PowerPoint-presentation</vt:lpstr>
      <vt:lpstr> Sidfötter och sidnumrering  Kan anpassas om avsnittsbrytningar används. Till exempel om förstasidan och innehållsförteckningen inte ska ha sidnummer. Eller om bilagorna ska ha egen sidnumrering.</vt:lpstr>
      <vt:lpstr>AKADEMISK KVART</vt:lpstr>
      <vt:lpstr>Följ oss gärna på Instagram!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Welander</dc:creator>
  <cp:lastModifiedBy>Gustav Lindqvist</cp:lastModifiedBy>
  <cp:revision>2</cp:revision>
  <cp:lastPrinted>2023-11-27T09:03:57Z</cp:lastPrinted>
  <dcterms:created xsi:type="dcterms:W3CDTF">2023-09-01T11:42:32Z</dcterms:created>
  <dcterms:modified xsi:type="dcterms:W3CDTF">2023-11-27T11:46:22Z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0x0101006ECBABA274854F4FAFE3689AEABA9889</vt:lpwstr>
  </property>
  <property fmtid="{D5CDD505-2E9C-101B-9397-08002B2CF9AE}" pid="3" name="MediaServiceImageTags">
    <vt:lpwstr/>
  </property>
</Properties>
</file>