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modernComment_108_0.xml" ContentType="application/vnd.ms-powerpoint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67" r:id="rId4"/>
    <p:sldId id="257" r:id="rId5"/>
    <p:sldId id="289" r:id="rId6"/>
    <p:sldId id="259" r:id="rId7"/>
    <p:sldId id="270" r:id="rId8"/>
    <p:sldId id="271" r:id="rId9"/>
    <p:sldId id="272" r:id="rId10"/>
    <p:sldId id="269" r:id="rId11"/>
    <p:sldId id="260" r:id="rId12"/>
    <p:sldId id="273" r:id="rId13"/>
    <p:sldId id="274" r:id="rId14"/>
    <p:sldId id="275" r:id="rId15"/>
    <p:sldId id="276" r:id="rId16"/>
    <p:sldId id="277" r:id="rId17"/>
    <p:sldId id="279" r:id="rId18"/>
    <p:sldId id="262" r:id="rId19"/>
    <p:sldId id="280" r:id="rId20"/>
    <p:sldId id="263" r:id="rId21"/>
    <p:sldId id="281" r:id="rId22"/>
    <p:sldId id="282" r:id="rId23"/>
    <p:sldId id="283" r:id="rId24"/>
    <p:sldId id="264" r:id="rId25"/>
    <p:sldId id="284" r:id="rId26"/>
    <p:sldId id="265" r:id="rId27"/>
    <p:sldId id="285" r:id="rId28"/>
    <p:sldId id="286" r:id="rId29"/>
    <p:sldId id="287" r:id="rId30"/>
    <p:sldId id="266" r:id="rId31"/>
    <p:sldId id="288" r:id="rId32"/>
    <p:sldId id="268" r:id="rId33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447287-022E-7014-D084-9D9333BB9E03}" name="Frida Åström" initials="FÅ" userId="S::Frida.Astrom@ju.se::56ece645-c10a-426d-ac2f-408bcb2bb571" providerId="AD"/>
  <p188:author id="{0FBBEF8B-F2EA-C2C8-DFF4-F40F25A905BE}" name="Frida Åström" initials="FÅ" userId="Frida Åström" providerId="None"/>
  <p188:author id="{344E63BC-0710-D55C-6C5A-51DA8CAC1CBF}" name="Eva Björck" initials="" userId="S::eva.bjorck@ju.se::eff5bdb1-7624-49cd-8989-62a3f797e9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94" autoAdjust="0"/>
    <p:restoredTop sz="93417" autoAdjust="0"/>
  </p:normalViewPr>
  <p:slideViewPr>
    <p:cSldViewPr snapToGrid="0" snapToObjects="1">
      <p:cViewPr varScale="1">
        <p:scale>
          <a:sx n="30" d="100"/>
          <a:sy n="30" d="100"/>
        </p:scale>
        <p:origin x="3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0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C0BAD0-C69F-CB4A-9C03-119A9C0EA1EA}" authorId="{344E63BC-0710-D55C-6C5A-51DA8CAC1CBF}" status="resolved" created="2025-03-17T09:15:08.286" complete="100000">
    <pc:sldMkLst xmlns:pc="http://schemas.microsoft.com/office/powerpoint/2013/main/command">
      <pc:docMk/>
      <pc:sldMk cId="0" sldId="264"/>
    </pc:sldMkLst>
    <p188:txBody>
      <a:bodyPr/>
      <a:lstStyle/>
      <a:p>
        <a:r>
          <a:rPr lang="sv-SE"/>
          <a:t>Tog bort särskilt hjälpsamt - skrev när fungerar det bra istället.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2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A59F-5FAC-E6DF-A6AE-72073F0B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02856-115E-DD80-EEAF-BCEB343FA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0723E-84D5-F66C-6731-4AB4F7CB0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B4E98-A267-B739-621E-9515C1A1C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93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DC889-CAFF-3FC3-D9E3-427901B5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625D8-9B18-A872-B331-5AA0B5492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F5C2F-66F2-51C4-0C3C-67868588C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FB98F-7C93-82AB-E8BA-A180A16FE3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4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77921-6B3F-31AC-EF4B-F4722191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6A5A2-8BB3-32EF-ED73-F9ED412F8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9C821A-1FCB-D0BC-A860-74E4F4243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80DAC-77CD-1358-DA7A-C64B0D54B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F927F-BF5A-DDE1-2814-6DCD1F010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492FD-2F20-D002-5C0A-759FA1268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E9149-E958-7B36-D1E9-B3F29B0FD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EEB22-2CD7-86C9-F6C6-D719208EAE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50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F6F9F-B43D-2B9B-C2F9-AB53D5C65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F989DB-9D21-4052-3AD7-53585D204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B167D-A727-1C72-46AD-5422AB70B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7212A-55B0-BA73-D943-E2A5DA267E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3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613D9-9215-3C95-647F-3D4BB91E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EA121-39E0-3B46-5AF6-D0674A27C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1DF06-9C80-632E-55F4-F9161B1CD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2DBBF-8DC2-9340-901A-C2A8486EF1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9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3F27-7B30-574A-DCEA-2255DE53A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F14BF-7380-6459-5BBA-33637C7DC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88F30-65C7-6650-0913-BFF239C27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30AC8-D6FA-2BCE-1378-9A2551011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2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2E89E-24FF-3A04-ABF7-708B3D944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B6891E-93A1-3FBC-3923-9261F0B77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0DDF1-8CC7-2FE5-6CD7-63D43F1F8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778E8-C8DF-E2FD-170B-3B93A70B7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C8371-7751-8807-7CF9-71519B95E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E6223-AD24-78BB-0F31-69A45AF01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2C37E-6E5F-C925-88FF-239CC012B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B1EBF-0714-2A55-42EE-BDD9846E2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7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068C-50FB-4625-ED52-0FF724BA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2A4C6-4AF5-BA82-E014-E122BF3F8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3B8AA-8820-DDCC-6FC4-8EAE39C4F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1688F-C1E9-E460-E127-94EF9AA6E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25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0E3D1-5A88-C9C0-638C-65AA4F514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B16C6-8AD2-7CD4-896F-BA3EDB8B4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FD662-73A4-8364-BF7A-874917123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D2CB4-C5E9-4D34-1208-E3B0E3BCC5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53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FEF6-265C-5DD9-81B1-41E5B2CFC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6CDD29-17B1-0436-19C6-BF50D3DC5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56803-BCC2-8898-7998-AE5F31556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89262-896B-E5A2-D087-71C0537A52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55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B8395-CCE9-5EF1-BCE9-988D6F71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6BAD8-9290-FB57-7E4A-70AC33E66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ACF30-97AC-915B-7DCD-D7C552B2E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99F4A-B820-08B7-9D71-982029F17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49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8082-C2EF-D8D1-0178-FDC85495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53ACE-2136-8D49-A1C6-68621B38E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122EA1-B8F4-290E-F216-8A715EE7E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E3F2B-4EE0-5BC4-FF3F-A2BE9EF06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1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4C899-269D-8955-F87A-4213A73F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1C0FAD-7895-6BB0-3D36-92ED2C7FB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08163-2208-2550-3F4E-09C992D50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DEC73-7130-799B-59B1-4CA49159A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2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54337-3E32-ABB7-8ECE-12D315BC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92D42-4F3D-4B54-558A-BF8FF0573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6B19E-2320-A1EF-F1EB-F65CD6F63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42302-3063-E582-8915-516C4F226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0923B-0762-D5AD-4A79-3300B839C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ADDA9-E2AC-EF27-2AB4-37C7F5706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B935-43EB-D615-74AF-90C50805B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5A590-2F88-0E84-9E31-49FD0CBE80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7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877CC-81C3-15B8-2FAC-FB259B98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8F74E-FB25-1E9E-433B-FA2DC6037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D2EDC-913C-D66C-9398-625082A03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29523-0BAF-6622-D99A-4F557921FE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10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6DAEC-B3FE-B24E-98ED-A0E73C54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92CCA-6856-F6D2-CFEE-8308305B9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A708A-0084-8E91-1D34-6B65C98F5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DD801-008B-4330-0297-4A23284A6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9004-CC0B-A6C4-7692-15DA28C4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6A089-9C48-DAAB-6389-8EFC09626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86AA5-D4BF-E952-6B4C-C839A6DFC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59AF-B9A0-EAD6-A1C0-F5C5B4425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8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ju.se/forskning/forskningsinriktningar/child/projekt/barns-delaktighet-i-forskolan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/>
          <p:cNvSpPr/>
          <p:nvPr/>
        </p:nvSpPr>
        <p:spPr>
          <a:xfrm>
            <a:off x="1625803" y="5359400"/>
            <a:ext cx="10796349" cy="67818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/>
          <p:cNvSpPr/>
          <p:nvPr/>
        </p:nvSpPr>
        <p:spPr>
          <a:xfrm>
            <a:off x="1625803" y="5359400"/>
            <a:ext cx="11202800" cy="440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464"/>
              </a:lnSpc>
              <a:buNone/>
            </a:pPr>
            <a:r>
              <a:rPr lang="en-US" sz="9600" kern="0" spc="-48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Reflektionsmaterial </a:t>
            </a:r>
            <a:endParaRPr lang="en-US" sz="9600" dirty="0"/>
          </a:p>
          <a:p>
            <a:pPr marL="0" indent="0" algn="l">
              <a:lnSpc>
                <a:spcPts val="10464"/>
              </a:lnSpc>
              <a:buNone/>
            </a:pPr>
            <a:r>
              <a:rPr lang="en-US" sz="9600" kern="0" spc="-48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En dag i förskolan</a:t>
            </a:r>
            <a:endParaRPr lang="en-US" sz="9600" dirty="0"/>
          </a:p>
        </p:txBody>
      </p:sp>
      <p:sp>
        <p:nvSpPr>
          <p:cNvPr id="6" name="Text 3"/>
          <p:cNvSpPr/>
          <p:nvPr/>
        </p:nvSpPr>
        <p:spPr>
          <a:xfrm>
            <a:off x="1625803" y="11734800"/>
            <a:ext cx="10897962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Frida Åström | Maria </a:t>
            </a:r>
            <a:r>
              <a:rPr lang="en-US" sz="3600" kern="0" spc="-48" dirty="0" err="1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Kerbs</a:t>
            </a:r>
            <a:r>
              <a:rPr lang="en-US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| Eva Björck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3970A-5359-72A4-12BA-734C58BE6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DE87F572-F201-F847-6548-584C5675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C7C7BFBC-3FC7-84D0-1EBB-1C5ADF6BD672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BCC3C9E4-135A-0201-0B5B-01040B0F9265}"/>
              </a:ext>
            </a:extLst>
          </p:cNvPr>
          <p:cNvSpPr/>
          <p:nvPr/>
        </p:nvSpPr>
        <p:spPr>
          <a:xfrm>
            <a:off x="1625803" y="6032500"/>
            <a:ext cx="7252606" cy="1651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13271B6-3C34-5527-77AC-9967605184C7}"/>
              </a:ext>
            </a:extLst>
          </p:cNvPr>
          <p:cNvSpPr/>
          <p:nvPr/>
        </p:nvSpPr>
        <p:spPr>
          <a:xfrm>
            <a:off x="1625803" y="5905500"/>
            <a:ext cx="7506638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D1EF46F-6F37-5D79-41BB-A1CDCC8D8E68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737BAFDA-4400-2D18-6F57-13E3B01136E6}"/>
              </a:ext>
            </a:extLst>
          </p:cNvPr>
          <p:cNvSpPr/>
          <p:nvPr/>
        </p:nvSpPr>
        <p:spPr>
          <a:xfrm>
            <a:off x="12295136" y="4165600"/>
            <a:ext cx="9574263" cy="584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32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Vad gjorde personalen?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Förskolepersonalen undervisade under mindre än en femtedel av observationsdagen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Den genomsnittliga undervisningsnivån, eller komplexiteten i undervisningen, visade på en nivå mellan Otydlig och Grundläggande</a:t>
            </a:r>
          </a:p>
          <a:p>
            <a:pPr algn="l">
              <a:lnSpc>
                <a:spcPts val="3216"/>
              </a:lnSpc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algn="l">
              <a:lnSpc>
                <a:spcPts val="3216"/>
              </a:lnSpc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Grundläggande nivå kan vara att personal ställer frågor som “Hur många barn är här idag?”</a:t>
            </a:r>
          </a:p>
          <a:p>
            <a:pPr marL="0" indent="0" algn="l">
              <a:lnSpc>
                <a:spcPts val="3216"/>
              </a:lnSpc>
              <a:buNone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eller “Vad är det för dag idag?”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76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/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/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7" name="Text 4"/>
          <p:cNvSpPr/>
          <p:nvPr/>
        </p:nvSpPr>
        <p:spPr>
          <a:xfrm>
            <a:off x="12295136" y="3962400"/>
            <a:ext cx="10031463" cy="751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lvl="1" algn="l">
              <a:lnSpc>
                <a:spcPts val="3216"/>
              </a:lnSpc>
              <a:buSzPct val="100000"/>
            </a:pPr>
            <a:endParaRPr lang="en-US" sz="3600" dirty="0"/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Var resultatet som ni förväntat er? Om inte, på vilket sätt skiljer det sig?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På vilket sätt varierar ni aktiviteter och grupperingar för att skapa ett ökat intresse hos barnen?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arbetar ni med barns engagemang i förskolan?</a:t>
            </a: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arbetar ni med barnens samspel med varandra i förskolan?</a:t>
            </a:r>
          </a:p>
          <a:p>
            <a:pPr marL="342900" lvl="1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Vilken roll har förskolepersonalen under fri lek, när barnen har stora möjligheter att välja aktiviteter? 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en-US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lvl="1" algn="l">
              <a:lnSpc>
                <a:spcPts val="3216"/>
              </a:lnSpc>
              <a:buSzPct val="100000"/>
            </a:pPr>
            <a:endParaRPr lang="en-US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endParaRPr lang="en-US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4D7CD6-D7D6-D798-DFE9-BF76D78AA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68DC762A-3863-FC0F-B2C8-FEC749EE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E7EE187C-768F-F6B7-3C3A-28CE1E45F5FC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2318D20A-518E-F0D4-A528-536237B23C05}"/>
              </a:ext>
            </a:extLst>
          </p:cNvPr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EA70916-DB6A-0240-CF62-B1A889C26D1B}"/>
              </a:ext>
            </a:extLst>
          </p:cNvPr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38A51E14-6388-EAC0-C100-434F57871A3C}"/>
              </a:ext>
            </a:extLst>
          </p:cNvPr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60493DA0-29DE-FFCC-06F7-FC6712BCC66E}"/>
              </a:ext>
            </a:extLst>
          </p:cNvPr>
          <p:cNvSpPr/>
          <p:nvPr/>
        </p:nvSpPr>
        <p:spPr>
          <a:xfrm>
            <a:off x="12295136" y="2438400"/>
            <a:ext cx="10466236" cy="944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lvl="1" algn="l">
              <a:lnSpc>
                <a:spcPts val="3216"/>
              </a:lnSpc>
              <a:buSzPct val="100000"/>
            </a:pPr>
            <a:endParaRPr lang="en-US" sz="3600" dirty="0"/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På vilket sätt möjliggörs lärande mot läroplanens mål? När och hur sker det?</a:t>
            </a:r>
          </a:p>
          <a:p>
            <a:pPr marL="342900" lvl="1" algn="l">
              <a:lnSpc>
                <a:spcPts val="3216"/>
              </a:lnSpc>
              <a:buSzPct val="100000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</a:t>
            </a: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balanserar ni lärande som har ett givet mål och barnens utforskande?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tar ni tillfällen i akt för att undervisa barnen utifrån läroplanens mål? När fungerar det bra?</a:t>
            </a:r>
          </a:p>
          <a:p>
            <a:pPr marL="342900" lvl="1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ställer ni öppna frågor till barnen? Hur kan man göra det mer?</a:t>
            </a:r>
          </a:p>
          <a:p>
            <a:pPr marL="342900" lvl="1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lyssnar ni till barnen? När fungerar det bra?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en-US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endParaRPr lang="en-US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B1D4A6D8-F899-B6F4-CEDF-4C5D7215C507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8401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62AD9-7196-27BA-AE55-19A57F16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CBD5A415-72BE-6235-977F-8AF322E5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925ECB7D-06BF-12C1-9C90-2F29C416FB83}"/>
              </a:ext>
            </a:extLst>
          </p:cNvPr>
          <p:cNvSpPr/>
          <p:nvPr/>
        </p:nvSpPr>
        <p:spPr>
          <a:xfrm>
            <a:off x="203225" y="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5EF8F94-80B7-0D4B-8E6F-0465EFD674F8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 i förskolan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8BFD987D-2E2E-B629-81E7-07DFFB9826AD}"/>
              </a:ext>
            </a:extLst>
          </p:cNvPr>
          <p:cNvSpPr/>
          <p:nvPr/>
        </p:nvSpPr>
        <p:spPr>
          <a:xfrm>
            <a:off x="12295136" y="4165600"/>
            <a:ext cx="9371063" cy="784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24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Här undersökte vi fler aspekter av vad barn och personal gjorde under en dag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u="sng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200" u="sng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200" u="sng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Barnen: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Det var vanligast att barn lekte bredvid varandra, med liknande material, men utan att samspela med varandra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I 10% av observationerna bedömdes barnen vara sysslolösa, alltså att de inte deltog i någon aktivitet trots att det fanns möjligheter till att delta i olika aktiviteter</a:t>
            </a: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När barnen pratade eller lyssnade skedde det lika ofta med andra barn som med förskolepersonal</a:t>
            </a:r>
          </a:p>
          <a:p>
            <a:pPr marL="0" indent="0" algn="l">
              <a:lnSpc>
                <a:spcPts val="3216"/>
              </a:lnSpc>
              <a:buNone/>
            </a:pPr>
            <a:endParaRPr lang="en-US" sz="2400" i="1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E2CF7BA-453F-72B0-7203-939422715EBB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4378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1BF9A2-62DF-DAD0-C6F2-F7CB3CB44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CD4C60CB-2CEB-ADE5-E3AE-CD037F849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4AF19AD5-FF59-DFFC-2BE3-88D93773B083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B4B8AF0-10D4-D359-2068-09B40013AD0D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 i förskolan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B174069-7699-2554-BDF1-80E1D4FD94F1}"/>
              </a:ext>
            </a:extLst>
          </p:cNvPr>
          <p:cNvSpPr/>
          <p:nvPr/>
        </p:nvSpPr>
        <p:spPr>
          <a:xfrm>
            <a:off x="12295136" y="4165599"/>
            <a:ext cx="9828263" cy="718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600" u="sng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Barnen:</a:t>
            </a: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När ett akademiskt lärandefokus observerades hos barnen klassificerades det oftast som “annat”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algn="l">
              <a:lnSpc>
                <a:spcPts val="3216"/>
              </a:lnSpc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Exempelvis enklare lek med leksaker, bygga med klossar/lego, skapande verksamhet eller musik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Det näst vanligaste innehållsfokuset var drama eller låtsaslek där barnen intog olika roller inom ett visst tema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i="1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CAD0415-0C47-C973-4BEC-70571E6857E9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481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2E3951-A661-0930-858C-FF3248282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95D29602-3E4F-0716-FD11-8C8C0EE20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7BC8C019-FC45-267B-5694-8C1F04EFC184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0843D2F-28FE-9E94-44C4-6DE50DF2F1D2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 i förskolan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FBD76F2-A754-EC66-C16C-5FF538EA53BF}"/>
              </a:ext>
            </a:extLst>
          </p:cNvPr>
          <p:cNvSpPr/>
          <p:nvPr/>
        </p:nvSpPr>
        <p:spPr>
          <a:xfrm>
            <a:off x="12295136" y="4165600"/>
            <a:ext cx="9421863" cy="637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24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600" u="sng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Barnens engagemang i fri lek: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u="sng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Barnen hade ett högre engagemang i fri lek inomhus jämfört med fri lek utomhus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Barnen var sysslolösa något oftare i fri lek utomhus, vilket delvis kan förklara det lägre engagemanget utomhus</a:t>
            </a:r>
          </a:p>
          <a:p>
            <a:pPr marL="0" indent="0" algn="l">
              <a:lnSpc>
                <a:spcPts val="3216"/>
              </a:lnSpc>
              <a:buNone/>
            </a:pPr>
            <a:endParaRPr lang="en-US" sz="2400" i="1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BC4FD5E-913E-8D45-A665-83FC662D494F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63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9045F-881D-EDA1-99FE-0137F07F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B074C1F9-0C5B-D3EF-E6DE-A30A7FC09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41749C1D-B88F-B3C2-1E4C-BFABCF56A0D2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31697F8-529D-2BA6-435C-580BDC9E735B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 i förskolan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94FF01E-C242-EE01-659C-BFA268A096F2}"/>
              </a:ext>
            </a:extLst>
          </p:cNvPr>
          <p:cNvSpPr/>
          <p:nvPr/>
        </p:nvSpPr>
        <p:spPr>
          <a:xfrm>
            <a:off x="12295137" y="4165600"/>
            <a:ext cx="9396463" cy="6896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sv-SE" sz="3600" u="sng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Personalen: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Under en tredjedel av dagen var förskolepersonalen fysiskt nära en liten grupp med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I en fjärdedel av dagen var personalen inte i direkt närhet till någon</a:t>
            </a: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C235105-AF08-4A92-3AA9-7E169B251B2D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8804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225C7-29C7-9CF6-5035-A16C3F00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67099A64-0D0F-C6CA-FE99-95E60201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7646B80F-0745-A4B6-E95B-E435F64239B1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20BD4E81-ABD3-1561-CDAC-7284C7048088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 i förskolan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BECA862-2E22-A038-7CAB-36835FBE54E8}"/>
              </a:ext>
            </a:extLst>
          </p:cNvPr>
          <p:cNvSpPr/>
          <p:nvPr/>
        </p:nvSpPr>
        <p:spPr>
          <a:xfrm>
            <a:off x="12295136" y="4483100"/>
            <a:ext cx="9421863" cy="622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600" u="sng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Personalen: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När personal undervisade klassificerades lärandeinnehållet oftast som “annat”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algn="l">
              <a:lnSpc>
                <a:spcPts val="3216"/>
              </a:lnSpc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Detta kan innebära att förskolepersonalen undervisade kring musik, byggande med klossar, skapande eller pusslande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24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i="1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170EF43-B142-B72E-ED0E-A9AE37675E6A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699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 dirty="0"/>
          </a:p>
        </p:txBody>
      </p:sp>
      <p:sp>
        <p:nvSpPr>
          <p:cNvPr id="4" name="Shape 1"/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/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i förskolan</a:t>
            </a:r>
            <a:endParaRPr lang="en-US" sz="6000" dirty="0"/>
          </a:p>
        </p:txBody>
      </p:sp>
      <p:sp>
        <p:nvSpPr>
          <p:cNvPr id="7" name="Text 4"/>
          <p:cNvSpPr/>
          <p:nvPr/>
        </p:nvSpPr>
        <p:spPr>
          <a:xfrm>
            <a:off x="12295137" y="2336800"/>
            <a:ext cx="8738692" cy="904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Vad reagerade ni på i resultatet? Vad och varför?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en-US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Finns det barn i barngruppen som är sysslolösa, passiva, eller mest vandrar runt när det är fri lek? Hur ser det ut inomhus? Hur ser det ut utomhus? </a:t>
            </a:r>
          </a:p>
          <a:p>
            <a:pPr marL="342900" lvl="1">
              <a:lnSpc>
                <a:spcPts val="3216"/>
              </a:lnSpc>
              <a:buSzPct val="100000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tänker ni kring sysslolöshet hos barn? 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en-US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Varför tror ni engagemanget är lite högre inomhus än utomhus hos många barn? Stämmer det med bilden av er barngrupp? </a:t>
            </a:r>
          </a:p>
          <a:p>
            <a:pPr marL="342900" lvl="1">
              <a:lnSpc>
                <a:spcPts val="3216"/>
              </a:lnSpc>
              <a:buSzPct val="100000"/>
            </a:pPr>
            <a:endParaRPr lang="sv-SE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 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14542-8129-54E2-96DB-28C4BCE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E076DDBE-2A0B-9B5C-CC1D-B606C9E9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5B7117F2-7339-E082-B142-5CC8D0D72707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7C3729E2-8BEB-11BC-5B4A-D7421EB1A3A6}"/>
              </a:ext>
            </a:extLst>
          </p:cNvPr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1799421-1FB9-FFB8-6BA6-A76E81C15CA7}"/>
              </a:ext>
            </a:extLst>
          </p:cNvPr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F9AB9CE4-7D75-D173-27D6-DFA984A59D73}"/>
              </a:ext>
            </a:extLst>
          </p:cNvPr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Miljöer och aktiviteter i förskolan</a:t>
            </a:r>
            <a:endParaRPr lang="en-US" sz="60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EE02572-379B-52F6-547D-04812A62769E}"/>
              </a:ext>
            </a:extLst>
          </p:cNvPr>
          <p:cNvSpPr/>
          <p:nvPr/>
        </p:nvSpPr>
        <p:spPr>
          <a:xfrm>
            <a:off x="12529331" y="3454400"/>
            <a:ext cx="9015463" cy="904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arbetar ni för att få med alla barn i förskolans aktiviteter?</a:t>
            </a: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ser ni på och arbetar med närhet till barnen?</a:t>
            </a: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Vad krävs för att hantera och organisera barngruppen på ett bra sätt?  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Vad tänker ni om att barn verkar samspela lika ofta med andra barn som med personal?</a:t>
            </a:r>
          </a:p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arbetar ni för att lärandet i samspelet mellan barnen tar riktning mot läroplanens mål?</a:t>
            </a: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 </a:t>
            </a:r>
            <a:endParaRPr lang="en-US" sz="24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CAD0A11-6D9C-FFE1-317F-26C614F9DD67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854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67898" y="1397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 dirty="0"/>
          </a:p>
        </p:txBody>
      </p:sp>
      <p:sp>
        <p:nvSpPr>
          <p:cNvPr id="4" name="Text 1"/>
          <p:cNvSpPr/>
          <p:nvPr/>
        </p:nvSpPr>
        <p:spPr>
          <a:xfrm>
            <a:off x="1625802" y="1800890"/>
            <a:ext cx="10567783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sv-SE" sz="5400" dirty="0"/>
              <a:t>Till den som presenterar reflektionsmaterialet</a:t>
            </a:r>
          </a:p>
        </p:txBody>
      </p:sp>
      <p:sp>
        <p:nvSpPr>
          <p:cNvPr id="6" name="Text 2"/>
          <p:cNvSpPr/>
          <p:nvPr/>
        </p:nvSpPr>
        <p:spPr>
          <a:xfrm>
            <a:off x="1625802" y="4042067"/>
            <a:ext cx="10828415" cy="9420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sv-SE" sz="20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I detta reflektionsmaterial presenteras resultaten från forskningsprojektet </a:t>
            </a:r>
            <a:r>
              <a:rPr lang="sv-SE" sz="2000" kern="0" spc="-48" dirty="0">
                <a:solidFill>
                  <a:schemeClr val="accent1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Barns Delaktighet i Förskolan</a:t>
            </a:r>
            <a:r>
              <a:rPr lang="sv-SE" sz="2000" kern="0" spc="-48" dirty="0">
                <a:solidFill>
                  <a:schemeClr val="accent1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</a:t>
            </a:r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(</a:t>
            </a:r>
            <a:r>
              <a:rPr lang="en-US" sz="20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Participation and Engagement in Preschool International</a:t>
            </a:r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; PEPI). </a:t>
            </a:r>
          </a:p>
          <a:p>
            <a:pPr marL="0" indent="0" algn="l">
              <a:buNone/>
            </a:pPr>
            <a:endParaRPr lang="sv-SE" sz="20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Projektets övergripande syfte var att beskriva förskolemiljöers</a:t>
            </a:r>
          </a:p>
          <a:p>
            <a:pPr marL="0" indent="0" algn="l">
              <a:buNone/>
            </a:pPr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utformning i Sverige, Portugal och USA. I detta reflektionsmaterial presenteras resultaten av de observationer som gjorts på svenska förskolor. </a:t>
            </a:r>
          </a:p>
          <a:p>
            <a:pPr marL="0" indent="0" algn="l">
              <a:buNone/>
            </a:pPr>
            <a:endParaRPr lang="sv-SE" sz="20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Tanken är att rektor på förskolan, alternativt någon i personalen, kan presentera resultaten för ett eller flera arbetslag och leda en aktivitet där personal får reflektera över sin egen verksamhet kopplat till forskningsresultaten. </a:t>
            </a:r>
          </a:p>
          <a:p>
            <a:endParaRPr lang="sv-SE" sz="20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Det är en fördel om rektor eller den som leder aktiviteten har läst den relaterade rapporten </a:t>
            </a:r>
          </a:p>
          <a:p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En dag i förskolan: Delaktighet och engagemang i förskolans aktiviteter. I övrigt kan reflektionsmaterialet användas fristående. </a:t>
            </a:r>
          </a:p>
          <a:p>
            <a:endParaRPr lang="sv-SE" sz="20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Reflektionsmaterialet är uppdelat i fyra delar. Varje del avslutas med frågor att reflektera över i arbetslaget. Den som leder aktiviteten kan välja den eller de delar som känns mest angelägna. Ni kan också välja hur ni vill använda materialet. </a:t>
            </a:r>
          </a:p>
          <a:p>
            <a:pPr marL="0" indent="0" algn="l">
              <a:buNone/>
            </a:pPr>
            <a:endParaRPr lang="sv-SE" sz="20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20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Vi hoppas att ni får nytta av reflektionsmaterialet och önskar er lycka till!</a:t>
            </a:r>
          </a:p>
          <a:p>
            <a:pPr marL="0" indent="0" algn="l">
              <a:buNone/>
            </a:pPr>
            <a:endParaRPr lang="sv-SE" sz="2000" i="1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2000" i="1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Frida Åström, Maria </a:t>
            </a:r>
            <a:r>
              <a:rPr lang="sv-SE" sz="2000" i="1" kern="0" spc="-48" dirty="0" err="1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Kerbs</a:t>
            </a:r>
            <a:r>
              <a:rPr lang="sv-SE" sz="2000" i="1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&amp; Eva Björck</a:t>
            </a:r>
          </a:p>
          <a:p>
            <a:pPr marL="0" indent="0" algn="l">
              <a:buNone/>
            </a:pPr>
            <a:endParaRPr lang="sv-SE" sz="28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endParaRPr lang="sv-SE" sz="2800" dirty="0"/>
          </a:p>
          <a:p>
            <a:pPr marL="0" indent="0" algn="l">
              <a:buNone/>
            </a:pPr>
            <a:endParaRPr lang="en-US" sz="2800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45EB29B3-A6AD-74ED-9573-A026BDDE6B84}"/>
              </a:ext>
            </a:extLst>
          </p:cNvPr>
          <p:cNvSpPr/>
          <p:nvPr/>
        </p:nvSpPr>
        <p:spPr>
          <a:xfrm>
            <a:off x="3646759" y="2274404"/>
            <a:ext cx="7316114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232"/>
              </a:lnSpc>
              <a:buNone/>
            </a:pPr>
            <a:endParaRPr lang="en-US" sz="4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/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Barns delaktighet i förskolans fria lek</a:t>
            </a:r>
            <a:endParaRPr lang="en-US" sz="6000" dirty="0"/>
          </a:p>
        </p:txBody>
      </p:sp>
      <p:sp>
        <p:nvSpPr>
          <p:cNvPr id="5" name="Text 2"/>
          <p:cNvSpPr/>
          <p:nvPr/>
        </p:nvSpPr>
        <p:spPr>
          <a:xfrm>
            <a:off x="12295137" y="4165600"/>
            <a:ext cx="8738692" cy="619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Här undersökte vi mönster i barns sätt att leka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som var lika i sitt sätt att leka placerades i samma grupp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Vi fann 8 grupper. De flesta grupper av barn uppvisade god delaktighet</a:t>
            </a:r>
          </a:p>
        </p:txBody>
      </p:sp>
      <p:sp>
        <p:nvSpPr>
          <p:cNvPr id="6" name="Text 3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03</a:t>
            </a: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8336C-4013-844C-9395-46D0815CA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3DE47A09-9A0D-6CF1-4734-EEB9970A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FBA9A436-EF91-351E-F1A6-B41B53749D5C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4041F5D-0631-D8F5-3C6F-02914510A5B7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Barns delaktighet i förskolans fria lek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8EDCA8D-8AD1-2519-3A20-4A4B107FFADD}"/>
              </a:ext>
            </a:extLst>
          </p:cNvPr>
          <p:cNvSpPr/>
          <p:nvPr/>
        </p:nvSpPr>
        <p:spPr>
          <a:xfrm>
            <a:off x="12295136" y="4165600"/>
            <a:ext cx="9167863" cy="632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216"/>
              </a:lnSpc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Två grupper av barn utmärkte sig genom låg delaktighet:</a:t>
            </a:r>
          </a:p>
          <a:p>
            <a:pPr>
              <a:lnSpc>
                <a:spcPts val="3216"/>
              </a:lnSpc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En grupp hade låg delaktighet i leken och samtidigt </a:t>
            </a: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hög </a:t>
            </a: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närhet till en liten grupp med personal</a:t>
            </a:r>
          </a:p>
          <a:p>
            <a:pPr>
              <a:lnSpc>
                <a:spcPts val="3216"/>
              </a:lnSpc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En grupp hade mycket låg delaktighet i leken och samtidigt </a:t>
            </a: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låg</a:t>
            </a: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närhet till en liten grupp med personal</a:t>
            </a: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3054EAB7-7375-503E-1C88-B3E18321273E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9582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C0837-5F26-3C5A-0E50-F186488FC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16E8E585-4022-833B-AC0F-44992178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198BA3B4-0616-5388-0445-ABCA83D14F48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8483704-2916-4AF7-83A1-D922AF2261DD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Barns delaktighet i förskolans fria lek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DBA1A5B-390B-EEE4-5C02-9346C89713A2}"/>
              </a:ext>
            </a:extLst>
          </p:cNvPr>
          <p:cNvSpPr/>
          <p:nvPr/>
        </p:nvSpPr>
        <p:spPr>
          <a:xfrm>
            <a:off x="11888736" y="4546600"/>
            <a:ext cx="9117063" cy="604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216"/>
              </a:lnSpc>
            </a:pPr>
            <a:r>
              <a:rPr lang="sv-SE" sz="36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Skiljde sig grupperna åt i andra avseenden?</a:t>
            </a:r>
          </a:p>
          <a:p>
            <a:pPr>
              <a:lnSpc>
                <a:spcPts val="3216"/>
              </a:lnSpc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Det var inte fler pojkar eller flickor i någon av grupperna</a:t>
            </a:r>
          </a:p>
          <a:p>
            <a:pPr>
              <a:lnSpc>
                <a:spcPts val="3216"/>
              </a:lnSpc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fanns i alla grupper</a:t>
            </a:r>
          </a:p>
          <a:p>
            <a:pPr>
              <a:lnSpc>
                <a:spcPts val="3216"/>
              </a:lnSpc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Ålder var inte avgörande för grupperna</a:t>
            </a: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503711C-C358-C8AC-72F4-A0C9DEFA1141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4313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B2DF8-2AA8-306F-997F-C414C5F75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FF8481AF-7C98-F7FE-D22C-2396039A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697D389A-73A1-6BA5-B8AB-4A02E12D484F}"/>
              </a:ext>
            </a:extLst>
          </p:cNvPr>
          <p:cNvSpPr/>
          <p:nvPr/>
        </p:nvSpPr>
        <p:spPr>
          <a:xfrm>
            <a:off x="203225" y="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39436CD-EA62-53FF-8643-EE3876073956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Barns delaktighet i förskolans fria lek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3934DFD-B0F7-F6B9-0A7D-9010140E2875}"/>
              </a:ext>
            </a:extLst>
          </p:cNvPr>
          <p:cNvSpPr/>
          <p:nvPr/>
        </p:nvSpPr>
        <p:spPr>
          <a:xfrm>
            <a:off x="12295136" y="5118100"/>
            <a:ext cx="9802863" cy="53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gruppen med låg delaktighet och hög närhet kom oftare från avdelningar med fler barn med annat modersmål än svenska</a:t>
            </a:r>
          </a:p>
          <a:p>
            <a:pPr>
              <a:lnSpc>
                <a:spcPts val="3216"/>
              </a:lnSpc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gruppen med mycket låg delaktighet, och låg närhet hade oftare ett annat modersmål än svenska och kom oftare från avdelningar med fler resurspersonal</a:t>
            </a: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>
              <a:lnSpc>
                <a:spcPts val="3216"/>
              </a:lnSpc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EB2355D-3F95-125A-EEC4-945A750D367B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769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/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/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Barns delaktighet i förskolans fria lek</a:t>
            </a:r>
            <a:endParaRPr lang="en-US" sz="6000" dirty="0"/>
          </a:p>
        </p:txBody>
      </p:sp>
      <p:sp>
        <p:nvSpPr>
          <p:cNvPr id="7" name="Text 4"/>
          <p:cNvSpPr/>
          <p:nvPr/>
        </p:nvSpPr>
        <p:spPr>
          <a:xfrm>
            <a:off x="12295137" y="3352800"/>
            <a:ext cx="8738692" cy="701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/>
                <a:cs typeface="Open Sans Regular" pitchFamily="34" charset="-120"/>
              </a:rPr>
              <a:t>Finns det barn i barngruppen som sällan är delaktiga och som tenderar att bli osynliga?</a:t>
            </a:r>
          </a:p>
          <a:p>
            <a:pPr algn="l">
              <a:lnSpc>
                <a:spcPts val="3216"/>
              </a:lnSpc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/>
              <a:cs typeface="Open Sans Regular" pitchFamily="34" charset="-120"/>
            </a:endParaRPr>
          </a:p>
          <a:p>
            <a:pPr marL="342900" indent="-3429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/>
              </a:rPr>
              <a:t>Hur uppmärksammar ni dessa barn?</a:t>
            </a:r>
          </a:p>
          <a:p>
            <a:pPr marL="342900" indent="-342900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/>
              <a:cs typeface="Open Sans Regular" pitchFamily="34" charset="-120"/>
            </a:endParaRPr>
          </a:p>
          <a:p>
            <a:pPr marL="342900" indent="-3429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/>
                <a:cs typeface="Open Sans Regular" pitchFamily="34" charset="-120"/>
              </a:rPr>
              <a:t>Hur ser det ut för barn med annat modersmål än svenska?</a:t>
            </a: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/>
            </a:endParaRPr>
          </a:p>
          <a:p>
            <a:pPr marL="342900" indent="-342900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/>
            </a:endParaRPr>
          </a:p>
          <a:p>
            <a:pPr marL="342900" indent="-3429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/>
              </a:rPr>
              <a:t>Vilket stöd får dessa barn? När fungerar det bra?</a:t>
            </a:r>
            <a:endParaRPr lang="sv-SE" sz="3600" noProof="0" dirty="0">
              <a:ea typeface="Open Sans Regular"/>
            </a:endParaRPr>
          </a:p>
        </p:txBody>
      </p:sp>
      <p:sp>
        <p:nvSpPr>
          <p:cNvPr id="8" name="Text 5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03</a:t>
            </a:r>
            <a:endParaRPr lang="en-US" sz="2400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19DA0-B174-605D-9F6C-F1D29E72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1012ADF7-8533-C1F3-742C-2DCAB91CA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439D8CDF-4878-2E15-FD68-9808026633FF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CFC721D5-B1AA-CB75-17A4-0875C40D338D}"/>
              </a:ext>
            </a:extLst>
          </p:cNvPr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B40BDEB-93A8-9B30-843C-1D2ACE49EA2D}"/>
              </a:ext>
            </a:extLst>
          </p:cNvPr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B893301-DF19-EFBC-E51A-8226349B4EAE}"/>
              </a:ext>
            </a:extLst>
          </p:cNvPr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Barns delaktighet i förskolans fria lek</a:t>
            </a:r>
            <a:endParaRPr lang="en-US" sz="60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F373B84B-B23C-1EB4-F778-2F8FEB59F68A}"/>
              </a:ext>
            </a:extLst>
          </p:cNvPr>
          <p:cNvSpPr/>
          <p:nvPr/>
        </p:nvSpPr>
        <p:spPr>
          <a:xfrm>
            <a:off x="12295137" y="3352800"/>
            <a:ext cx="8738692" cy="701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/>
                <a:cs typeface="Open Sans Regular" pitchFamily="34" charset="-120"/>
              </a:rPr>
              <a:t>Vilka barn i barngruppen har större behov av närhet till förskolepersonal?</a:t>
            </a:r>
            <a:endParaRPr lang="sv-SE" sz="3600" noProof="0" dirty="0">
              <a:ea typeface="Open Sans Regular"/>
            </a:endParaRP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Italic" pitchFamily="34" charset="0"/>
              <a:ea typeface="Open Sans Regular"/>
              <a:cs typeface="Open Sans Italic" pitchFamily="34" charset="-120"/>
            </a:endParaRPr>
          </a:p>
          <a:p>
            <a:pPr marL="342900" indent="-3429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/>
              </a:rPr>
              <a:t>I vilka situationer är närhet särskilt viktigt?</a:t>
            </a:r>
          </a:p>
          <a:p>
            <a:pPr>
              <a:lnSpc>
                <a:spcPts val="3216"/>
              </a:lnSpc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/>
            </a:endParaRP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Vilken typ av stöd får barnen när personal är nära? </a:t>
            </a: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Är stödet hjälpsamt för barnet?</a:t>
            </a: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Vilken hjälp får ni för att uppmärksamma och ge stöd till barn som tenderar att bli osynliga? </a:t>
            </a:r>
          </a:p>
          <a:p>
            <a:pPr marL="342900" indent="-3429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9D2A38C4-4832-71EA-845F-411C7B105560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2569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/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 i behov av särskilt stöd</a:t>
            </a:r>
            <a:endParaRPr lang="en-US" sz="6000" dirty="0"/>
          </a:p>
        </p:txBody>
      </p:sp>
      <p:sp>
        <p:nvSpPr>
          <p:cNvPr id="5" name="Text 2"/>
          <p:cNvSpPr/>
          <p:nvPr/>
        </p:nvSpPr>
        <p:spPr>
          <a:xfrm>
            <a:off x="12295137" y="4165600"/>
            <a:ext cx="8738692" cy="701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sv-SE" sz="36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Är barn i behov av särskilt stöd lika delaktiga i förskolans aktiviteter som andra barn?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befann sig i samma aktiviteter och grupperingar som andra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befann sig på samma fysiska platser som andra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04</a:t>
            </a:r>
            <a:endParaRPr lang="en-US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A0DD8-A9DB-9454-00C7-41A10280F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6F0DD6E0-E42E-B197-5F0A-687BA3F9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7742E674-874A-0977-ED66-1E07F3CD453D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5478A4B-4F4E-01D4-309E-71A60460EB56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 i behov av särskilt stöd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CEF3A58-B798-9A66-3616-343FFBFA3A98}"/>
              </a:ext>
            </a:extLst>
          </p:cNvPr>
          <p:cNvSpPr/>
          <p:nvPr/>
        </p:nvSpPr>
        <p:spPr>
          <a:xfrm>
            <a:off x="12295137" y="4165600"/>
            <a:ext cx="8738692" cy="670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var i mindre utsträckning nära en liten grupp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var oftare ensamma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var oftare nära en personal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7557544C-0B21-E15E-0021-E910BE1F358A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3497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BC156-56A4-0FE9-5694-11D0B6778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3B5AD4BE-6682-1520-A5AF-E963E5BD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3ADFA73A-DAD1-A5FF-38C8-582A67BB4ABC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CC90760-4E96-1A75-7D45-1B5C9C473514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 i behov av särskilt stöd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36F9BA5-C8A2-BF82-2F58-D117588C15A5}"/>
              </a:ext>
            </a:extLst>
          </p:cNvPr>
          <p:cNvSpPr/>
          <p:nvPr/>
        </p:nvSpPr>
        <p:spPr>
          <a:xfrm>
            <a:off x="12295137" y="4165600"/>
            <a:ext cx="8738692" cy="53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pratade och lyssnade lika mycket som andra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Däremot pratade barn i behov av särskilt stöd mer sällan med ett enskilt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uppvisade i stort samma typer av samspel som andra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Däremot var de oftare sysslolösa</a:t>
            </a:r>
            <a:endParaRPr lang="en-US" sz="3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78523DED-87E5-7607-70E0-55D010F4A4CC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9532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F6F93-28AE-53BC-0C89-88A51C4B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CBF353AC-E267-85C0-1C32-699D929F4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7F8D4E54-8895-F897-ED66-9F15B1E994C9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97570CF-4D1D-01EE-D64D-8E55E86036D8}"/>
              </a:ext>
            </a:extLst>
          </p:cNvPr>
          <p:cNvSpPr/>
          <p:nvPr/>
        </p:nvSpPr>
        <p:spPr>
          <a:xfrm>
            <a:off x="1625803" y="59055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 i behov av särskilt stöd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438A631-B9D7-BF91-E1D6-46543CD1ACC9}"/>
              </a:ext>
            </a:extLst>
          </p:cNvPr>
          <p:cNvSpPr/>
          <p:nvPr/>
        </p:nvSpPr>
        <p:spPr>
          <a:xfrm>
            <a:off x="12295137" y="4165600"/>
            <a:ext cx="8738692" cy="53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hade generellt sett fokus på samma innehåll som andra barn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Däremot var de inte lika ofta fokuserade på låtsaslek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 observerades oftare med lågt engagemang</a:t>
            </a: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DF463F9-53FB-3A49-0C53-6ABDD82C5B01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653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85661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25" y="199649"/>
            <a:ext cx="12079210" cy="13309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625803" y="3848100"/>
            <a:ext cx="9170546" cy="8242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5040"/>
              </a:lnSpc>
              <a:buNone/>
            </a:pPr>
            <a:r>
              <a:rPr lang="sv-SE" sz="4400" kern="0" spc="-144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</a:t>
            </a: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5040"/>
              </a:lnSpc>
              <a:buNone/>
            </a:pPr>
            <a:endParaRPr lang="sv-SE" sz="44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6" name="Shape 1"/>
          <p:cNvSpPr/>
          <p:nvPr/>
        </p:nvSpPr>
        <p:spPr>
          <a:xfrm>
            <a:off x="1625803" y="1625600"/>
            <a:ext cx="9018127" cy="1397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8" name="Text 3"/>
          <p:cNvSpPr/>
          <p:nvPr/>
        </p:nvSpPr>
        <p:spPr>
          <a:xfrm>
            <a:off x="1625803" y="2197100"/>
            <a:ext cx="9272159" cy="107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72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En </a:t>
            </a:r>
            <a:r>
              <a:rPr lang="en-US" sz="7200" kern="0" spc="-240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dag</a:t>
            </a:r>
            <a:r>
              <a:rPr lang="en-US" sz="72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i </a:t>
            </a:r>
            <a:r>
              <a:rPr lang="en-US" sz="7200" kern="0" spc="-240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förskolan</a:t>
            </a:r>
            <a:endParaRPr lang="en-US" sz="7200" dirty="0"/>
          </a:p>
        </p:txBody>
      </p:sp>
      <p:pic>
        <p:nvPicPr>
          <p:cNvPr id="13" name="Bildobjekt 7" descr="En bild som visar klädsel, Människoansikte, person, pojke&#10;&#10;Automatiskt genererad beskrivning">
            <a:extLst>
              <a:ext uri="{FF2B5EF4-FFF2-40B4-BE49-F238E27FC236}">
                <a16:creationId xmlns:a16="http://schemas.microsoft.com/office/drawing/2014/main" id="{0FE14799-0F03-BD4B-FA9C-4F257A13C8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1151704" y="199649"/>
            <a:ext cx="12989069" cy="1331315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B6AD3-DC6C-D03F-E128-22D42AE87187}"/>
              </a:ext>
            </a:extLst>
          </p:cNvPr>
          <p:cNvSpPr txBox="1"/>
          <p:nvPr/>
        </p:nvSpPr>
        <p:spPr>
          <a:xfrm>
            <a:off x="1625803" y="4371236"/>
            <a:ext cx="8442251" cy="771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-144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Forskningsprojektet PEPI vid Jönköping University har observerat vad som händer under en dag i förskolan på 78 avdelningar.</a:t>
            </a:r>
          </a:p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0" cap="none" spc="-144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kern="0" spc="-144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Forskare genomförde flera </a:t>
            </a:r>
            <a:r>
              <a:rPr kumimoji="0" lang="sv-SE" sz="2800" b="0" i="0" u="none" strike="noStrike" kern="0" cap="none" spc="-144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ögonsblicksobservationer av enskilda barn och förskolepersonal under en dag. </a:t>
            </a:r>
            <a:r>
              <a:rPr lang="sv-SE" sz="2800" kern="0" spc="-144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Efter</a:t>
            </a:r>
            <a:r>
              <a:rPr kumimoji="0" lang="sv-SE" sz="2800" b="0" i="0" u="none" strike="noStrike" kern="0" cap="none" spc="-144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varje observation kodades vad barnet eller personalen gjorde och befann sig. Kodningarna </a:t>
            </a:r>
            <a:r>
              <a:rPr lang="sv-SE" sz="2800" kern="0" spc="-144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slogs sedan </a:t>
            </a:r>
            <a:r>
              <a:rPr kumimoji="0" lang="sv-SE" sz="2800" b="0" i="0" u="none" strike="noStrike" kern="0" cap="none" spc="-144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samman för varje avdelning. </a:t>
            </a:r>
          </a:p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kern="0" spc="-144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0" cap="none" spc="-144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Resultaten som presenteras i detta material är genomsnittet för alla avdelningar.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/>
          <p:cNvSpPr/>
          <p:nvPr/>
        </p:nvSpPr>
        <p:spPr>
          <a:xfrm>
            <a:off x="12295136" y="2336800"/>
            <a:ext cx="9498063" cy="904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lvl="1" algn="l">
              <a:lnSpc>
                <a:spcPts val="3216"/>
              </a:lnSpc>
              <a:buSzPct val="100000"/>
            </a:pPr>
            <a:br>
              <a:rPr lang="en-US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</a:br>
            <a:endParaRPr lang="en-US" sz="3600" dirty="0"/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Känner ni igen er i resultatet? </a:t>
            </a: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På vilket sätt</a:t>
            </a: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? Eller varför inte, tror ni?</a:t>
            </a: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lvl="1" algn="l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>
              <a:lnSpc>
                <a:spcPts val="3216"/>
              </a:lnSpc>
              <a:buSzPct val="100000"/>
              <a:buFontTx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I vilka situationer är det lätt att engagera alla barn? I vilka situationer är det svårt? </a:t>
            </a:r>
          </a:p>
          <a:p>
            <a:pPr marL="342900" lvl="1">
              <a:lnSpc>
                <a:spcPts val="3216"/>
              </a:lnSpc>
              <a:buSzPct val="100000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Fundera om ni har barn med låg delaktighet och låg närhet i barngruppen? Vad kan vara till hjälp för barnet? </a:t>
            </a: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Har ni barn som har svårt att engagera sig och som ni försöker vara  i närheten av? Vilket stöd ni erbjuder</a:t>
            </a: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när ni är nära?</a:t>
            </a: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6" name="Text 3"/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 i behov av särskilt stöd</a:t>
            </a:r>
            <a:endParaRPr lang="en-US" sz="6000" dirty="0"/>
          </a:p>
        </p:txBody>
      </p:sp>
      <p:sp>
        <p:nvSpPr>
          <p:cNvPr id="8" name="Text 5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04</a:t>
            </a:r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5D97F-C06E-0E0A-2406-EE3F6C80A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A1560BE1-11E3-F839-ACE7-246CB921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2F7736DB-6AF1-B080-AE25-EBE72BCD7F7C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A55BEFE-C97C-C534-2607-72E6473DC878}"/>
              </a:ext>
            </a:extLst>
          </p:cNvPr>
          <p:cNvSpPr/>
          <p:nvPr/>
        </p:nvSpPr>
        <p:spPr>
          <a:xfrm>
            <a:off x="12295137" y="2336800"/>
            <a:ext cx="8738692" cy="904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lvl="1" algn="l">
              <a:lnSpc>
                <a:spcPts val="3216"/>
              </a:lnSpc>
              <a:buSzPct val="100000"/>
            </a:pPr>
            <a:br>
              <a:rPr lang="en-US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</a:br>
            <a:endParaRPr lang="en-US" sz="3600" dirty="0"/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gör ni för att alla barn ska kunna vara delaktiga i leken? </a:t>
            </a: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Vilka förutsättningar krävs för att alla barn ska vara engagerade i leken?</a:t>
            </a:r>
            <a:b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</a:b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Får ni det stöd som behövs för att kunna se till hela barngruppen och samtidigt ge stöd till enskilda barn? </a:t>
            </a: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Annars - vad behövs? </a:t>
            </a: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endParaRPr lang="sv-SE" sz="3600" kern="0" spc="-48" noProof="0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685800" lvl="1" indent="-342900" algn="l">
              <a:lnSpc>
                <a:spcPts val="3216"/>
              </a:lnSpc>
              <a:buSzPct val="100000"/>
              <a:buChar char="•"/>
            </a:pP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Utifrån resultatet, vad skulle ni säga är era styrkor och svagheter? Vad fungerar bra </a:t>
            </a: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när det gäller </a:t>
            </a:r>
            <a:r>
              <a:rPr lang="sv-SE" sz="3600" kern="0" spc="-48" noProof="0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i behov av särskilt stöd? Vad behöver ni utveckla? </a:t>
            </a: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80444EF9-05C7-D9C4-4722-2E602FAB2FC2}"/>
              </a:ext>
            </a:extLst>
          </p:cNvPr>
          <p:cNvSpPr/>
          <p:nvPr/>
        </p:nvSpPr>
        <p:spPr>
          <a:xfrm>
            <a:off x="1625803" y="5753100"/>
            <a:ext cx="8383048" cy="22225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F39003C-AD8A-E545-DEF9-FEFBC1A39BA3}"/>
              </a:ext>
            </a:extLst>
          </p:cNvPr>
          <p:cNvSpPr/>
          <p:nvPr/>
        </p:nvSpPr>
        <p:spPr>
          <a:xfrm>
            <a:off x="1625803" y="5719233"/>
            <a:ext cx="845079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44"/>
              </a:lnSpc>
              <a:buNone/>
            </a:pPr>
            <a:r>
              <a:rPr lang="en-US" sz="2800" dirty="0">
                <a:solidFill>
                  <a:srgbClr val="4F66B3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REFLEKTIONSFRÅGOR</a:t>
            </a:r>
            <a:endParaRPr lang="en-US" sz="2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916132A7-41DF-7026-3E61-14C336E9DAC7}"/>
              </a:ext>
            </a:extLst>
          </p:cNvPr>
          <p:cNvSpPr/>
          <p:nvPr/>
        </p:nvSpPr>
        <p:spPr>
          <a:xfrm>
            <a:off x="1625803" y="6197600"/>
            <a:ext cx="863708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Barn i behov av särskilt stöd</a:t>
            </a:r>
            <a:endParaRPr lang="en-US" sz="60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4B87CBC2-9962-799F-F6A5-1BA48A306AEA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1694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6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715617"/>
            <a:ext cx="24387048" cy="11531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5108" y="12090400"/>
            <a:ext cx="11456832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924"/>
              </a:lnSpc>
              <a:buNone/>
            </a:pPr>
            <a:r>
              <a:rPr lang="en-US" sz="6000" kern="0" spc="-144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Tack </a:t>
            </a:r>
            <a:r>
              <a:rPr lang="en-US" sz="6000" kern="0" spc="-144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och</a:t>
            </a:r>
            <a:r>
              <a:rPr lang="en-US" sz="6000" kern="0" spc="-144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6000" kern="0" spc="-144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lycka</a:t>
            </a:r>
            <a:r>
              <a:rPr lang="en-US" sz="6000" kern="0" spc="-144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till!</a:t>
            </a:r>
            <a:endParaRPr lang="en-US" sz="6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Text 1"/>
          <p:cNvSpPr/>
          <p:nvPr/>
        </p:nvSpPr>
        <p:spPr>
          <a:xfrm>
            <a:off x="1625803" y="6324600"/>
            <a:ext cx="8637080" cy="1079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Introduktion</a:t>
            </a:r>
            <a:endParaRPr lang="en-US" sz="6000" dirty="0"/>
          </a:p>
        </p:txBody>
      </p:sp>
      <p:sp>
        <p:nvSpPr>
          <p:cNvPr id="5" name="Text 2"/>
          <p:cNvSpPr/>
          <p:nvPr/>
        </p:nvSpPr>
        <p:spPr>
          <a:xfrm>
            <a:off x="12295136" y="2743200"/>
            <a:ext cx="10717264" cy="8661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3216"/>
              </a:lnSpc>
              <a:buNone/>
            </a:pPr>
            <a:endParaRPr lang="sv-SE" sz="32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>
              <a:lnSpc>
                <a:spcPts val="3216"/>
              </a:lnSpc>
              <a:buNone/>
            </a:pPr>
            <a:endParaRPr lang="sv-SE" sz="32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>
              <a:buNone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PEPI projektet ämnade besvara följande frågor:</a:t>
            </a:r>
          </a:p>
          <a:p>
            <a:pPr marL="0" indent="0">
              <a:buNone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Vad gör barn och förskolepersonal under en dag?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delaktiga och engagerade är barnen i förskolans aktiviteter? </a:t>
            </a:r>
          </a:p>
          <a:p>
            <a:endParaRPr lang="sv-SE" sz="36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Är barn i behov av särskilt stöd lika delaktiga i förskolans aktiviteter som andra barn?</a:t>
            </a:r>
          </a:p>
          <a:p>
            <a:pPr marL="0" indent="0" algn="l">
              <a:lnSpc>
                <a:spcPts val="3216"/>
              </a:lnSpc>
              <a:buNone/>
            </a:pPr>
            <a:r>
              <a:rPr lang="sv-SE" sz="2400" kern="0" spc="-48" dirty="0">
                <a:solidFill>
                  <a:srgbClr val="000000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DA78C-CC5A-B2D6-4064-98F1A92E0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11EE5993-F4BC-B5E9-ED16-0AA921A0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31D55901-BF71-4DDC-4A2C-4664347F5DEB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F6F5F1">
              <a:alpha val="100000"/>
            </a:srgbClr>
          </a:solidFill>
          <a:ln/>
        </p:spPr>
        <p:txBody>
          <a:bodyPr/>
          <a:lstStyle/>
          <a:p>
            <a:endParaRPr lang="sv-SE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F13531B-6FB7-CD6F-A776-9C2A927925ED}"/>
              </a:ext>
            </a:extLst>
          </p:cNvPr>
          <p:cNvSpPr/>
          <p:nvPr/>
        </p:nvSpPr>
        <p:spPr>
          <a:xfrm>
            <a:off x="1625803" y="6324600"/>
            <a:ext cx="8637080" cy="1079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Reflektionsmaterialets</a:t>
            </a: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6000" kern="0" spc="-240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fyra</a:t>
            </a:r>
            <a:r>
              <a:rPr lang="en-US" sz="6000" kern="0" spc="-240" dirty="0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6000" kern="0" spc="-240" dirty="0" err="1">
                <a:solidFill>
                  <a:srgbClr val="000000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delar</a:t>
            </a:r>
            <a:endParaRPr lang="en-US" sz="6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F8CFAF7-78C3-A929-7F56-61E964CA5483}"/>
              </a:ext>
            </a:extLst>
          </p:cNvPr>
          <p:cNvSpPr/>
          <p:nvPr/>
        </p:nvSpPr>
        <p:spPr>
          <a:xfrm>
            <a:off x="12295137" y="4165600"/>
            <a:ext cx="5701033" cy="646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3216"/>
              </a:lnSpc>
              <a:buNone/>
            </a:pPr>
            <a:endParaRPr lang="sv-SE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>
              <a:lnSpc>
                <a:spcPts val="3216"/>
              </a:lnSpc>
              <a:buNone/>
            </a:pPr>
            <a:endParaRPr lang="sv-SE" sz="2400" kern="0" spc="-48" dirty="0">
              <a:solidFill>
                <a:srgbClr val="000000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4B73A-03C5-E9CB-D82B-9B2A0E2A36F2}"/>
              </a:ext>
            </a:extLst>
          </p:cNvPr>
          <p:cNvSpPr txBox="1"/>
          <p:nvPr/>
        </p:nvSpPr>
        <p:spPr>
          <a:xfrm>
            <a:off x="12193523" y="7546821"/>
            <a:ext cx="9472677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3216"/>
              </a:lnSpc>
              <a:buNone/>
            </a:pPr>
            <a:r>
              <a:rPr lang="sv-SE" sz="4000" kern="0" spc="-48" dirty="0">
                <a:solidFill>
                  <a:srgbClr val="0070C0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  <a:hlinkClick r:id="rId4" action="ppaction://hlinksldjump" tooltip="Håll inne ctrl och klicka på länken för att hoppa till denna 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 Barns delaktighet i förskolans fria lek</a:t>
            </a:r>
            <a:endParaRPr lang="sv-SE" sz="4000" kern="0" spc="-48" dirty="0">
              <a:solidFill>
                <a:srgbClr val="0070C0"/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endParaRPr lang="sv-SE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0F454-3D11-3D37-1CEB-85F752D14AEB}"/>
              </a:ext>
            </a:extLst>
          </p:cNvPr>
          <p:cNvSpPr txBox="1"/>
          <p:nvPr/>
        </p:nvSpPr>
        <p:spPr>
          <a:xfrm>
            <a:off x="12193522" y="9058804"/>
            <a:ext cx="7974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kern="0" spc="-48" dirty="0">
                <a:solidFill>
                  <a:srgbClr val="0070C0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  <a:hlinkClick r:id="rId5" action="ppaction://hlinksldjump" tooltip="Håll inne ctrl och klicka på länken för att hoppa till denna 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 Barn i behov av särskilt stöd</a:t>
            </a:r>
            <a:endParaRPr lang="sv-SE" sz="4000" kern="0" spc="-48" dirty="0">
              <a:solidFill>
                <a:srgbClr val="0070C0"/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endParaRPr lang="sv-SE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6DC93-10BA-2A53-87C8-91CB253EC8FC}"/>
              </a:ext>
            </a:extLst>
          </p:cNvPr>
          <p:cNvSpPr txBox="1"/>
          <p:nvPr/>
        </p:nvSpPr>
        <p:spPr>
          <a:xfrm>
            <a:off x="12193586" y="4165600"/>
            <a:ext cx="706717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3216"/>
              </a:lnSpc>
              <a:buNone/>
            </a:pPr>
            <a:r>
              <a:rPr lang="sv-SE" sz="4000" kern="0" spc="-48" dirty="0">
                <a:solidFill>
                  <a:srgbClr val="0070C0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  <a:hlinkClick r:id="rId6" action="ppaction://hlinksldjump" tooltip="Håll inne ctrl och klicka på länken för att hoppa till denna 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Svenska </a:t>
            </a:r>
            <a:r>
              <a:rPr lang="sv-SE" sz="4000" kern="0" spc="-48" dirty="0" err="1">
                <a:solidFill>
                  <a:srgbClr val="0070C0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  <a:hlinkClick r:id="rId6" action="ppaction://hlinksldjump" tooltip="Håll inne ctrl och klicka på länken för att hoppa till denna 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förskolepraktiker</a:t>
            </a:r>
            <a:endParaRPr lang="sv-SE" sz="4000" kern="0" spc="-48" dirty="0">
              <a:solidFill>
                <a:srgbClr val="0070C0"/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endParaRPr lang="sv-SE" sz="4000" dirty="0"/>
          </a:p>
        </p:txBody>
      </p:sp>
      <p:sp>
        <p:nvSpPr>
          <p:cNvPr id="10" name="TextBox 9">
            <a:hlinkClick r:id="rId7" action="ppaction://hlinksldjump"/>
            <a:extLst>
              <a:ext uri="{FF2B5EF4-FFF2-40B4-BE49-F238E27FC236}">
                <a16:creationId xmlns:a16="http://schemas.microsoft.com/office/drawing/2014/main" id="{9F2445C6-57FF-0D98-C49F-923507C1334B}"/>
              </a:ext>
            </a:extLst>
          </p:cNvPr>
          <p:cNvSpPr txBox="1"/>
          <p:nvPr/>
        </p:nvSpPr>
        <p:spPr>
          <a:xfrm>
            <a:off x="12193522" y="5662880"/>
            <a:ext cx="9167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kern="0" spc="-48" dirty="0">
                <a:solidFill>
                  <a:srgbClr val="0070C0"/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  <a:hlinkClick r:id="rId7" action="ppaction://hlinksldjump" tooltip="Håll inne ctrl och klicka på länken för att hoppa till denna d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Miljöer och aktiviteter i förskolan</a:t>
            </a:r>
            <a:endParaRPr lang="sv-SE" sz="4000" kern="0" spc="-48" dirty="0">
              <a:solidFill>
                <a:srgbClr val="0070C0"/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58285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3225" y="1016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/>
          <p:cNvSpPr/>
          <p:nvPr/>
        </p:nvSpPr>
        <p:spPr>
          <a:xfrm>
            <a:off x="1625803" y="6032500"/>
            <a:ext cx="7252606" cy="1651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/>
          <p:cNvSpPr/>
          <p:nvPr/>
        </p:nvSpPr>
        <p:spPr>
          <a:xfrm>
            <a:off x="1625803" y="5905500"/>
            <a:ext cx="7506638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6" name="Text 3"/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2295137" y="4165600"/>
            <a:ext cx="8738692" cy="53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sv-SE" sz="24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I vilka aktiviteter och grupperingar</a:t>
            </a:r>
          </a:p>
          <a:p>
            <a:pPr marL="0" indent="0" algn="l">
              <a:buNone/>
            </a:pP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tillbringade barnen sin tid under dagen?</a:t>
            </a:r>
          </a:p>
          <a:p>
            <a:pPr marL="0" indent="0" algn="l">
              <a:lnSpc>
                <a:spcPct val="150000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Mer än hälften av dagen spenderades i fri lek inomhus och utomhus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Lärarledd helgrupp och lärarledda smågrupper, liksom samtidig smågrupp och fri lek, var inte lika vanligt</a:t>
            </a: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1ED132-CCD5-77AF-4AE2-3F7650D57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6375D66F-12B1-70D2-8179-C9696DF6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644E9CF2-73B5-76FC-7F04-1112A32B864D}"/>
              </a:ext>
            </a:extLst>
          </p:cNvPr>
          <p:cNvSpPr/>
          <p:nvPr/>
        </p:nvSpPr>
        <p:spPr>
          <a:xfrm>
            <a:off x="203225" y="108414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995EABA2-4149-1023-FCC9-33FCF2B0F273}"/>
              </a:ext>
            </a:extLst>
          </p:cNvPr>
          <p:cNvSpPr/>
          <p:nvPr/>
        </p:nvSpPr>
        <p:spPr>
          <a:xfrm>
            <a:off x="1625803" y="6032500"/>
            <a:ext cx="7252606" cy="1651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8C5054D-8EEA-1B8C-DBE3-6784E07B17B8}"/>
              </a:ext>
            </a:extLst>
          </p:cNvPr>
          <p:cNvSpPr/>
          <p:nvPr/>
        </p:nvSpPr>
        <p:spPr>
          <a:xfrm>
            <a:off x="1625803" y="5905500"/>
            <a:ext cx="7506638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95D9344-4E86-CF60-E8C9-768FBAEE9673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73C5D9C-D839-CCFE-B80C-760B5AD6670B}"/>
              </a:ext>
            </a:extLst>
          </p:cNvPr>
          <p:cNvSpPr/>
          <p:nvPr/>
        </p:nvSpPr>
        <p:spPr>
          <a:xfrm>
            <a:off x="12295137" y="3300761"/>
            <a:ext cx="10209264" cy="68914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2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Mer specifikt, vad gjorde barnen?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pratade mindre än personalen, och ganska sällan till någon i personalen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 hade oftare fokus på läs- och skrivkunnighet än på matematik</a:t>
            </a: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Barns associativa samspel (utan regler eller tydligt mål) skedde i ungefär en femtedel av observationerna</a:t>
            </a: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endParaRPr lang="sv-SE" sz="32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457200" indent="-4572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2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Kooperativa samspel (med regler eller tydligt mål) observerades sällan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3462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9F94E-7074-2CAB-8A39-245A26FF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05293124-DE10-1752-36ED-6EA9049D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C2D5B205-36E2-A5F0-5C47-2989DF0551E2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49F388EF-00EE-60F7-B104-F7DD6F8ED14B}"/>
              </a:ext>
            </a:extLst>
          </p:cNvPr>
          <p:cNvSpPr/>
          <p:nvPr/>
        </p:nvSpPr>
        <p:spPr>
          <a:xfrm>
            <a:off x="1625803" y="6032500"/>
            <a:ext cx="7252606" cy="1651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EBD694C-7906-A2B6-A3A7-E070B5A27395}"/>
              </a:ext>
            </a:extLst>
          </p:cNvPr>
          <p:cNvSpPr/>
          <p:nvPr/>
        </p:nvSpPr>
        <p:spPr>
          <a:xfrm>
            <a:off x="1625803" y="5905500"/>
            <a:ext cx="7506638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1FE60CF-AC1C-739F-F90D-1A24F566BEDC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BEB1D93-A5BC-8A4A-E069-1E0A1E13E2BD}"/>
              </a:ext>
            </a:extLst>
          </p:cNvPr>
          <p:cNvSpPr/>
          <p:nvPr/>
        </p:nvSpPr>
        <p:spPr>
          <a:xfrm>
            <a:off x="12295136" y="4165600"/>
            <a:ext cx="10133064" cy="604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6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Hur engagerade var barnen under dagen?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Den högsta nivån av engagemang noterades i lärarledda smågrupper och i lärarledd helgrupp, vilka inte förekom i så stor utsträckning</a:t>
            </a:r>
          </a:p>
          <a:p>
            <a:pPr marL="0" indent="0" algn="l"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buNone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Den lägsta nivån av engagemang observerades i samtidig fri lek och smågrupp, följt av i fri lek</a:t>
            </a: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004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2C1493-6FF5-0390-2C4D-2E8939011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F928AC28-FB84-4F81-13B8-8696F64FD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03EF8682-D717-3022-85D5-71B6A2162BA4}"/>
              </a:ext>
            </a:extLst>
          </p:cNvPr>
          <p:cNvSpPr/>
          <p:nvPr/>
        </p:nvSpPr>
        <p:spPr>
          <a:xfrm>
            <a:off x="203225" y="203200"/>
            <a:ext cx="23980597" cy="13309600"/>
          </a:xfrm>
          <a:prstGeom prst="roundRect">
            <a:avLst>
              <a:gd name="adj" fmla="val 756"/>
            </a:avLst>
          </a:prstGeom>
          <a:solidFill>
            <a:srgbClr val="4F66B3">
              <a:alpha val="100000"/>
            </a:srgbClr>
          </a:solidFill>
          <a:ln/>
        </p:spPr>
        <p:txBody>
          <a:bodyPr/>
          <a:lstStyle/>
          <a:p>
            <a:endParaRPr lang="sv-SE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9CF40C33-A5C2-CDE0-0393-721B437C61EF}"/>
              </a:ext>
            </a:extLst>
          </p:cNvPr>
          <p:cNvSpPr/>
          <p:nvPr/>
        </p:nvSpPr>
        <p:spPr>
          <a:xfrm>
            <a:off x="1625803" y="6032500"/>
            <a:ext cx="7252606" cy="1651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C7192D4-1F8C-E4AB-FA6D-8D12747D7FFC}"/>
              </a:ext>
            </a:extLst>
          </p:cNvPr>
          <p:cNvSpPr/>
          <p:nvPr/>
        </p:nvSpPr>
        <p:spPr>
          <a:xfrm>
            <a:off x="1625803" y="5905500"/>
            <a:ext cx="7506638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540"/>
              </a:lnSpc>
              <a:buNone/>
            </a:pPr>
            <a:r>
              <a:rPr lang="en-US" sz="6000" kern="0" spc="-240" dirty="0">
                <a:solidFill>
                  <a:srgbClr val="FFFFFF">
                    <a:alpha val="100000"/>
                  </a:srgbClr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Svenska förskolepraktiker</a:t>
            </a:r>
            <a:endParaRPr lang="en-US" sz="6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65064D9C-4479-808A-6711-521913375EDB}"/>
              </a:ext>
            </a:extLst>
          </p:cNvPr>
          <p:cNvSpPr/>
          <p:nvPr/>
        </p:nvSpPr>
        <p:spPr>
          <a:xfrm>
            <a:off x="1625803" y="1689100"/>
            <a:ext cx="452176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r>
              <a:rPr lang="en-US" sz="24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01</a:t>
            </a:r>
            <a:endParaRPr lang="en-US" sz="24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A7CB4ACE-EB2E-0847-5D95-460D9BB9169E}"/>
              </a:ext>
            </a:extLst>
          </p:cNvPr>
          <p:cNvSpPr/>
          <p:nvPr/>
        </p:nvSpPr>
        <p:spPr>
          <a:xfrm>
            <a:off x="12295136" y="4165600"/>
            <a:ext cx="10818864" cy="53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216"/>
              </a:lnSpc>
              <a:buNone/>
            </a:pPr>
            <a:endParaRPr lang="sv-SE" sz="2400" i="1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r>
              <a:rPr lang="sv-SE" sz="3600" i="1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Vad gjorde personalen?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 algn="l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Personal pratade under hälften av observationerna, men lyssnade till barn i endast en liten del av observationerna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36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571500" indent="-571500">
              <a:lnSpc>
                <a:spcPts val="3216"/>
              </a:lnSpc>
              <a:buFont typeface="Arial" panose="020B0604020202020204" pitchFamily="34" charset="0"/>
              <a:buChar char="•"/>
            </a:pPr>
            <a:r>
              <a:rPr lang="sv-SE" sz="3600" kern="0" spc="-48" dirty="0">
                <a:solidFill>
                  <a:srgbClr val="FFFFFF">
                    <a:alpha val="100000"/>
                  </a:srgbClr>
                </a:solidFill>
                <a:latin typeface="Open Sans Regular" pitchFamily="34" charset="0"/>
                <a:ea typeface="Open Sans Regular" pitchFamily="34" charset="-122"/>
                <a:cs typeface="Open Sans Regular" pitchFamily="34" charset="-120"/>
              </a:rPr>
              <a:t>Personal uppmuntrade barnen oftare än tillrättavisade</a:t>
            </a: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sv-SE" sz="2400" kern="0" spc="-48" dirty="0">
              <a:solidFill>
                <a:srgbClr val="FFFFFF">
                  <a:alpha val="100000"/>
                </a:srgbClr>
              </a:solidFill>
              <a:latin typeface="Open Sans Regular" pitchFamily="34" charset="0"/>
              <a:ea typeface="Open Sans Regular" pitchFamily="34" charset="-122"/>
              <a:cs typeface="Open Sans Regular" pitchFamily="34" charset="-120"/>
            </a:endParaRPr>
          </a:p>
          <a:p>
            <a:pPr marL="0" indent="0" algn="l">
              <a:lnSpc>
                <a:spcPts val="3216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5070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1884</Words>
  <Application>Microsoft Office PowerPoint</Application>
  <PresentationFormat>Custom</PresentationFormat>
  <Paragraphs>353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Open Sans Italic</vt:lpstr>
      <vt:lpstr>Open Sans Regular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Frida Åström</cp:lastModifiedBy>
  <cp:revision>184</cp:revision>
  <dcterms:created xsi:type="dcterms:W3CDTF">2024-12-13T07:56:20Z</dcterms:created>
  <dcterms:modified xsi:type="dcterms:W3CDTF">2025-03-20T19:03:28Z</dcterms:modified>
</cp:coreProperties>
</file>