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8"/>
  </p:notesMasterIdLst>
  <p:handoutMasterIdLst>
    <p:handoutMasterId r:id="rId29"/>
  </p:handoutMasterIdLst>
  <p:sldIdLst>
    <p:sldId id="258" r:id="rId3"/>
    <p:sldId id="259" r:id="rId4"/>
    <p:sldId id="260" r:id="rId5"/>
    <p:sldId id="283" r:id="rId6"/>
    <p:sldId id="282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7" d="100"/>
          <a:sy n="67" d="100"/>
        </p:scale>
        <p:origin x="-1328" y="-1960"/>
      </p:cViewPr>
      <p:guideLst>
        <p:guide orient="horz" pos="4319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9AF4C-C045-4E4F-8003-2CF2B35A4045}" type="datetimeFigureOut">
              <a:rPr lang="sv-SE" smtClean="0"/>
              <a:t>2013-09-06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32ED6-AED8-4F80-8610-31C08AE4D9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019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13375-E7D7-45A4-9EB7-CB2CBA1EB080}" type="datetimeFigureOut">
              <a:rPr lang="sv-SE" smtClean="0"/>
              <a:t>2013-09-06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601A7-EA95-4563-B156-9B45C4B7D7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1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8CBD34-FE76-4824-A407-B6C73850FACF}" type="slidenum">
              <a:rPr lang="sv-SE" smtClean="0"/>
              <a:pPr eaLnBrk="1" hangingPunct="1"/>
              <a:t>1</a:t>
            </a:fld>
            <a:endParaRPr lang="sv-SE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mailto:F%C3%B6rnamn.efternamn@uk-ambetet.se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263" y="4296579"/>
            <a:ext cx="7227888" cy="718310"/>
          </a:xfrm>
        </p:spPr>
        <p:txBody>
          <a:bodyPr/>
          <a:lstStyle>
            <a:lvl1pPr>
              <a:defRPr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57263" y="5233016"/>
            <a:ext cx="7227887" cy="60041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F7E7-EF69-4B99-9B80-4777D4A210B3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957263" y="1282700"/>
            <a:ext cx="7227887" cy="289401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79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957263" y="5271572"/>
            <a:ext cx="7227887" cy="60041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Ange din epost adress, </a:t>
            </a:r>
            <a:r>
              <a:rPr lang="sv-SE" u="sng" dirty="0" smtClean="0">
                <a:hlinkClick r:id="rId2"/>
              </a:rPr>
              <a:t>Förnamn.efternamn@uk-ambetet.se</a:t>
            </a:r>
            <a:endParaRPr lang="sv-SE" dirty="0" smtClean="0">
              <a:hlinkClick r:id="rId2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B9CA-4B17-4BE8-B7EC-057322050FAC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957263" y="1282700"/>
            <a:ext cx="7227887" cy="289401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7" name="textruta 6"/>
          <p:cNvSpPr txBox="1"/>
          <p:nvPr userDrawn="1"/>
        </p:nvSpPr>
        <p:spPr>
          <a:xfrm>
            <a:off x="946247" y="4554956"/>
            <a:ext cx="2093458" cy="46166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spcBef>
                <a:spcPct val="0"/>
              </a:spcBef>
              <a:buNone/>
              <a:defRPr sz="24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 dirty="0" smtClean="0"/>
              <a:t>Tack för mig!</a:t>
            </a:r>
          </a:p>
        </p:txBody>
      </p:sp>
    </p:spTree>
    <p:extLst>
      <p:ext uri="{BB962C8B-B14F-4D97-AF65-F5344CB8AC3E}">
        <p14:creationId xmlns:p14="http://schemas.microsoft.com/office/powerpoint/2010/main" val="183995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830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3" y="1845325"/>
            <a:ext cx="3587195" cy="398556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D587-3DB6-4BC6-93F4-6BE9907E5A4A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597955" y="1845326"/>
            <a:ext cx="3587195" cy="398556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293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3" y="1845325"/>
            <a:ext cx="3587195" cy="398556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950-4E3A-4F12-B9EE-578A70F8C451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4597955" y="1845325"/>
            <a:ext cx="3587195" cy="196100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4"/>
          </p:nvPr>
        </p:nvSpPr>
        <p:spPr>
          <a:xfrm>
            <a:off x="4597955" y="3869885"/>
            <a:ext cx="3587195" cy="196100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63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ra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CC72-9BE3-41F2-B49A-C7E7534B05AC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957263" y="1845325"/>
            <a:ext cx="3587195" cy="196100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4"/>
          </p:nvPr>
        </p:nvSpPr>
        <p:spPr>
          <a:xfrm>
            <a:off x="957263" y="3869885"/>
            <a:ext cx="3587195" cy="196100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innehåll 2"/>
          <p:cNvSpPr>
            <a:spLocks noGrp="1"/>
          </p:cNvSpPr>
          <p:nvPr>
            <p:ph idx="15"/>
          </p:nvPr>
        </p:nvSpPr>
        <p:spPr>
          <a:xfrm>
            <a:off x="4597955" y="1845325"/>
            <a:ext cx="3587195" cy="196100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Platshållare för innehåll 2"/>
          <p:cNvSpPr>
            <a:spLocks noGrp="1"/>
          </p:cNvSpPr>
          <p:nvPr>
            <p:ph idx="16"/>
          </p:nvPr>
        </p:nvSpPr>
        <p:spPr>
          <a:xfrm>
            <a:off x="4597955" y="3869885"/>
            <a:ext cx="3587195" cy="196100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300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8FE7-65C7-47D7-B43E-7C76F3233837}" type="datetime1">
              <a:rPr lang="sv-SE" smtClean="0"/>
              <a:t>2013-09-06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695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6ADB-A47B-49BC-BEA4-76D7CED891CE}" type="datetime1">
              <a:rPr lang="sv-SE" smtClean="0"/>
              <a:t>2013-09-06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848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F8B5-B618-48ED-92C5-524831555C73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/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02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ll vänter,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7263" y="930926"/>
            <a:ext cx="3107961" cy="85024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4" y="1845325"/>
            <a:ext cx="3096944" cy="3985563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8533-A680-4F1E-876C-CB1C29C6A6AA}" type="datetime1">
              <a:rPr lang="sv-SE" smtClean="0"/>
              <a:t>2013-09-06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4125817" y="1127124"/>
            <a:ext cx="4059333" cy="470376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174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theme" Target="../theme/theme2.xml"/><Relationship Id="rId5" Type="http://schemas.openxmlformats.org/officeDocument/2006/relationships/image" Target="../media/image1.jpeg"/><Relationship Id="rId6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57263" y="930926"/>
            <a:ext cx="7227887" cy="85024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57263" y="1843088"/>
            <a:ext cx="7227887" cy="3987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1693" y="6472417"/>
            <a:ext cx="10799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/>
                </a:solidFill>
              </a:defRPr>
            </a:lvl1pPr>
          </a:lstStyle>
          <a:p>
            <a:fld id="{24D7F2F8-CF93-4948-A3ED-B95A2A9FEF20}" type="datetime1">
              <a:rPr lang="sv-SE" smtClean="0"/>
              <a:t>2013-09-06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707614" y="6472417"/>
            <a:ext cx="5728772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9" name="Picture 7" descr="uk-ambetet-300dpi-sRGB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0608"/>
            <a:ext cx="2148840" cy="484632"/>
          </a:xfrm>
          <a:prstGeom prst="rect">
            <a:avLst/>
          </a:prstGeom>
        </p:spPr>
      </p:pic>
      <p:pic>
        <p:nvPicPr>
          <p:cNvPr id="10" name="Picture 6" descr="gul-flik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397" y="5723880"/>
            <a:ext cx="1149603" cy="1134120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23672" y="6472417"/>
            <a:ext cx="10631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D654A91E-BD74-4715-8FC4-D0DAE3C45AA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601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71" r:id="rId5"/>
    <p:sldLayoutId id="2147483654" r:id="rId6"/>
    <p:sldLayoutId id="2147483655" r:id="rId7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20000"/>
        </a:lnSpc>
        <a:spcBef>
          <a:spcPts val="12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57263" y="930926"/>
            <a:ext cx="7227887" cy="85024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57263" y="1843088"/>
            <a:ext cx="7227887" cy="3987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1693" y="6472417"/>
            <a:ext cx="10799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/>
                </a:solidFill>
              </a:defRPr>
            </a:lvl1pPr>
          </a:lstStyle>
          <a:p>
            <a:fld id="{CFCB9FF8-55A5-4541-BAD8-A93124A7FFB5}" type="datetime1">
              <a:rPr lang="sv-SE" smtClean="0"/>
              <a:t>2013-09-06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707614" y="6472417"/>
            <a:ext cx="5728772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9" name="Picture 7" descr="uk-ambetet-300dpi-sRGB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0608"/>
            <a:ext cx="2148840" cy="484632"/>
          </a:xfrm>
          <a:prstGeom prst="rect">
            <a:avLst/>
          </a:prstGeom>
        </p:spPr>
      </p:pic>
      <p:pic>
        <p:nvPicPr>
          <p:cNvPr id="10" name="Picture 6" descr="gul-flik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397" y="5723880"/>
            <a:ext cx="1149603" cy="1134120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23672" y="6472417"/>
            <a:ext cx="10631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D654A91E-BD74-4715-8FC4-D0DAE3C45AA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31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20000"/>
        </a:lnSpc>
        <a:spcBef>
          <a:spcPts val="12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5"/>
          <p:cNvSpPr>
            <a:spLocks noGrp="1" noChangeArrowheads="1"/>
          </p:cNvSpPr>
          <p:nvPr>
            <p:ph type="title"/>
          </p:nvPr>
        </p:nvSpPr>
        <p:spPr>
          <a:xfrm>
            <a:off x="911836" y="1765300"/>
            <a:ext cx="7266842" cy="236378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sv-SE" sz="3600" dirty="0" smtClean="0"/>
              <a:t>The </a:t>
            </a:r>
            <a:r>
              <a:rPr lang="sv-SE" sz="3600" dirty="0" err="1" smtClean="0"/>
              <a:t>Current</a:t>
            </a:r>
            <a:r>
              <a:rPr lang="sv-SE" sz="3600" dirty="0" smtClean="0"/>
              <a:t> State and </a:t>
            </a:r>
            <a:r>
              <a:rPr lang="sv-SE" sz="3600" dirty="0" err="1" smtClean="0"/>
              <a:t>Future</a:t>
            </a:r>
            <a:r>
              <a:rPr lang="sv-SE" sz="3600" dirty="0" smtClean="0"/>
              <a:t> </a:t>
            </a:r>
            <a:r>
              <a:rPr lang="sv-SE" sz="3600" dirty="0" err="1" smtClean="0"/>
              <a:t>of</a:t>
            </a:r>
            <a:r>
              <a:rPr lang="sv-SE" sz="3600" dirty="0" smtClean="0"/>
              <a:t> </a:t>
            </a:r>
            <a:r>
              <a:rPr lang="sv-SE" sz="3600" dirty="0" err="1" smtClean="0"/>
              <a:t>Higher</a:t>
            </a:r>
            <a:r>
              <a:rPr lang="sv-SE" sz="3600" dirty="0" smtClean="0"/>
              <a:t> </a:t>
            </a:r>
            <a:r>
              <a:rPr lang="sv-SE" sz="3600" dirty="0" err="1" smtClean="0"/>
              <a:t>Education</a:t>
            </a:r>
            <a:r>
              <a:rPr lang="sv-SE" sz="3600" dirty="0" smtClean="0"/>
              <a:t> in Sweden</a:t>
            </a:r>
            <a:br>
              <a:rPr lang="sv-SE" sz="3600" dirty="0" smtClean="0"/>
            </a:br>
            <a:endParaRPr lang="sv-SE" sz="3600" dirty="0" smtClean="0"/>
          </a:p>
        </p:txBody>
      </p:sp>
      <p:sp>
        <p:nvSpPr>
          <p:cNvPr id="7171" name="Rectangle 8"/>
          <p:cNvSpPr>
            <a:spLocks noGrp="1" noChangeArrowheads="1"/>
          </p:cNvSpPr>
          <p:nvPr>
            <p:ph idx="1"/>
          </p:nvPr>
        </p:nvSpPr>
        <p:spPr>
          <a:xfrm>
            <a:off x="968985" y="4300538"/>
            <a:ext cx="7244862" cy="1700213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sv-SE" dirty="0" smtClean="0"/>
              <a:t>JIBS</a:t>
            </a:r>
          </a:p>
          <a:p>
            <a:pPr marL="0" indent="0" algn="ctr">
              <a:buFontTx/>
              <a:buNone/>
            </a:pPr>
            <a:r>
              <a:rPr lang="sv-SE" dirty="0" smtClean="0"/>
              <a:t>5 september 2013</a:t>
            </a:r>
          </a:p>
          <a:p>
            <a:pPr marL="0" indent="0" algn="ctr">
              <a:buFontTx/>
              <a:buNone/>
            </a:pPr>
            <a:r>
              <a:rPr lang="sv-SE" dirty="0" smtClean="0"/>
              <a:t>Lars Haikola</a:t>
            </a:r>
          </a:p>
        </p:txBody>
      </p:sp>
    </p:spTree>
    <p:extLst>
      <p:ext uri="{BB962C8B-B14F-4D97-AF65-F5344CB8AC3E}">
        <p14:creationId xmlns:p14="http://schemas.microsoft.com/office/powerpoint/2010/main" val="843206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ubrik 1"/>
          <p:cNvSpPr>
            <a:spLocks noGrp="1"/>
          </p:cNvSpPr>
          <p:nvPr>
            <p:ph type="title"/>
          </p:nvPr>
        </p:nvSpPr>
        <p:spPr>
          <a:xfrm>
            <a:off x="1000126" y="1102376"/>
            <a:ext cx="7227887" cy="850240"/>
          </a:xfrm>
        </p:spPr>
        <p:txBody>
          <a:bodyPr>
            <a:normAutofit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So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endParaRPr lang="sv-SE" sz="2400" dirty="0" smtClean="0"/>
          </a:p>
          <a:p>
            <a:pPr>
              <a:defRPr/>
            </a:pPr>
            <a:endParaRPr lang="sv-SE" sz="2400" b="1" dirty="0" smtClean="0"/>
          </a:p>
          <a:p>
            <a:pPr>
              <a:defRPr/>
            </a:pPr>
            <a:r>
              <a:rPr lang="sv-SE" sz="2400" i="1" dirty="0" smtClean="0"/>
              <a:t>HE in Sweden 2013 is in a vital </a:t>
            </a:r>
            <a:r>
              <a:rPr lang="sv-SE" sz="2400" i="1" dirty="0" err="1" smtClean="0"/>
              <a:t>phase</a:t>
            </a:r>
            <a:r>
              <a:rPr lang="sv-SE" sz="2400" i="1" dirty="0" smtClean="0"/>
              <a:t> of </a:t>
            </a:r>
            <a:r>
              <a:rPr lang="sv-SE" sz="2400" i="1" dirty="0" err="1" smtClean="0"/>
              <a:t>change</a:t>
            </a:r>
            <a:r>
              <a:rPr lang="sv-SE" sz="2400" i="1" dirty="0" smtClean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883358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ubrik 1"/>
          <p:cNvSpPr>
            <a:spLocks noGrp="1"/>
          </p:cNvSpPr>
          <p:nvPr>
            <p:ph type="title"/>
          </p:nvPr>
        </p:nvSpPr>
        <p:spPr>
          <a:xfrm>
            <a:off x="957262" y="1088089"/>
            <a:ext cx="7227887" cy="850240"/>
          </a:xfrm>
        </p:spPr>
        <p:txBody>
          <a:bodyPr/>
          <a:lstStyle/>
          <a:p>
            <a:pPr>
              <a:tabLst>
                <a:tab pos="3671888" algn="l"/>
              </a:tabLst>
            </a:pPr>
            <a:r>
              <a:rPr lang="sv-SE" dirty="0"/>
              <a:t>Challenges and Trends </a:t>
            </a:r>
            <a:r>
              <a:rPr lang="sv-SE" dirty="0" smtClean="0"/>
              <a:t>I</a:t>
            </a:r>
            <a:br>
              <a:rPr lang="sv-SE" dirty="0" smtClean="0"/>
            </a:br>
            <a:r>
              <a:rPr lang="sv-SE" sz="2800" dirty="0" smtClean="0"/>
              <a:t>From Humboldt </a:t>
            </a:r>
            <a:r>
              <a:rPr lang="sv-SE" sz="2800" dirty="0" err="1" smtClean="0"/>
              <a:t>to</a:t>
            </a:r>
            <a:r>
              <a:rPr lang="sv-SE" sz="2800" dirty="0" smtClean="0"/>
              <a:t> Mass-</a:t>
            </a:r>
            <a:r>
              <a:rPr lang="sv-SE" sz="2800" dirty="0" err="1" smtClean="0"/>
              <a:t>Education</a:t>
            </a:r>
            <a:endParaRPr lang="sv-SE" sz="2800" dirty="0" smtClean="0"/>
          </a:p>
        </p:txBody>
      </p:sp>
      <p:sp>
        <p:nvSpPr>
          <p:cNvPr id="15363" name="Platshållare för innehåll 2"/>
          <p:cNvSpPr>
            <a:spLocks noGrp="1"/>
          </p:cNvSpPr>
          <p:nvPr>
            <p:ph idx="1"/>
          </p:nvPr>
        </p:nvSpPr>
        <p:spPr>
          <a:xfrm>
            <a:off x="985618" y="1931670"/>
            <a:ext cx="7712612" cy="4491356"/>
          </a:xfrm>
        </p:spPr>
        <p:txBody>
          <a:bodyPr>
            <a:normAutofit/>
          </a:bodyPr>
          <a:lstStyle/>
          <a:p>
            <a:pPr marL="0" indent="0" defTabSz="928688">
              <a:buNone/>
              <a:defRPr/>
            </a:pPr>
            <a:r>
              <a:rPr lang="sv-SE" sz="2400" dirty="0" err="1" smtClean="0"/>
              <a:t>Many</a:t>
            </a:r>
            <a:r>
              <a:rPr lang="sv-SE" sz="2400" dirty="0" smtClean="0"/>
              <a:t> </a:t>
            </a:r>
            <a:r>
              <a:rPr lang="sv-SE" sz="2400" dirty="0" err="1" smtClean="0"/>
              <a:t>challenges</a:t>
            </a:r>
            <a:r>
              <a:rPr lang="sv-SE" sz="2400" dirty="0" smtClean="0"/>
              <a:t>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residues</a:t>
            </a:r>
            <a:r>
              <a:rPr lang="sv-SE" sz="2400" dirty="0" smtClean="0"/>
              <a:t> from the </a:t>
            </a:r>
            <a:r>
              <a:rPr lang="sv-SE" sz="2400" dirty="0" err="1" smtClean="0"/>
              <a:t>origin</a:t>
            </a:r>
            <a:r>
              <a:rPr lang="sv-SE" sz="2400" dirty="0" smtClean="0"/>
              <a:t> of the mass-</a:t>
            </a:r>
            <a:r>
              <a:rPr lang="sv-SE" sz="2400" dirty="0" err="1" smtClean="0"/>
              <a:t>university</a:t>
            </a:r>
            <a:r>
              <a:rPr lang="sv-SE" sz="2400" dirty="0" smtClean="0"/>
              <a:t> </a:t>
            </a:r>
          </a:p>
          <a:p>
            <a:pPr marL="0" indent="0">
              <a:buFontTx/>
              <a:buNone/>
              <a:defRPr/>
            </a:pPr>
            <a:r>
              <a:rPr lang="sv-SE" sz="2400" i="1" dirty="0" smtClean="0"/>
              <a:t>The </a:t>
            </a:r>
            <a:r>
              <a:rPr lang="sv-SE" sz="2400" i="1" dirty="0" err="1" smtClean="0"/>
              <a:t>classic</a:t>
            </a:r>
            <a:r>
              <a:rPr lang="sv-SE" sz="2400" i="1" dirty="0" smtClean="0"/>
              <a:t> Humboldt University has never </a:t>
            </a:r>
            <a:r>
              <a:rPr lang="sv-SE" sz="2400" i="1" dirty="0" err="1" smtClean="0"/>
              <a:t>really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found</a:t>
            </a:r>
            <a:r>
              <a:rPr lang="sv-SE" sz="2400" i="1" dirty="0" smtClean="0"/>
              <a:t> a form for mass-</a:t>
            </a:r>
            <a:r>
              <a:rPr lang="sv-SE" sz="2400" i="1" dirty="0" err="1" smtClean="0"/>
              <a:t>education</a:t>
            </a:r>
            <a:endParaRPr lang="sv-SE" sz="2400" i="1" dirty="0" smtClean="0"/>
          </a:p>
          <a:p>
            <a:pPr marL="0" indent="0">
              <a:buFontTx/>
              <a:buNone/>
              <a:defRPr/>
            </a:pPr>
            <a:r>
              <a:rPr lang="sv-SE" sz="1600" dirty="0" err="1" smtClean="0"/>
              <a:t>This</a:t>
            </a:r>
            <a:r>
              <a:rPr lang="sv-SE" sz="1600" dirty="0" smtClean="0"/>
              <a:t> </a:t>
            </a:r>
            <a:r>
              <a:rPr lang="sv-SE" sz="1600" dirty="0" err="1" smtClean="0"/>
              <a:t>fact</a:t>
            </a:r>
            <a:r>
              <a:rPr lang="sv-SE" sz="1600" dirty="0" smtClean="0"/>
              <a:t> </a:t>
            </a:r>
            <a:r>
              <a:rPr lang="sv-SE" sz="1600" dirty="0" err="1" smtClean="0"/>
              <a:t>can</a:t>
            </a:r>
            <a:r>
              <a:rPr lang="sv-SE" sz="1600" dirty="0" smtClean="0"/>
              <a:t> be </a:t>
            </a:r>
            <a:r>
              <a:rPr lang="sv-SE" sz="1600" dirty="0" err="1" smtClean="0"/>
              <a:t>seen</a:t>
            </a:r>
            <a:r>
              <a:rPr lang="sv-SE" sz="1600" dirty="0" smtClean="0"/>
              <a:t> in </a:t>
            </a:r>
            <a:r>
              <a:rPr lang="sv-SE" sz="1600" dirty="0" err="1" smtClean="0"/>
              <a:t>questions</a:t>
            </a:r>
            <a:r>
              <a:rPr lang="sv-SE" sz="1600" dirty="0" smtClean="0"/>
              <a:t> </a:t>
            </a:r>
            <a:r>
              <a:rPr lang="sv-SE" sz="1600" dirty="0" err="1" smtClean="0"/>
              <a:t>about</a:t>
            </a:r>
            <a:r>
              <a:rPr lang="sv-SE" sz="1600" dirty="0" smtClean="0"/>
              <a:t> </a:t>
            </a:r>
          </a:p>
          <a:p>
            <a:pPr lvl="1">
              <a:defRPr/>
            </a:pPr>
            <a:r>
              <a:rPr lang="sv-SE" sz="1600" dirty="0" err="1" smtClean="0"/>
              <a:t>Diversity</a:t>
            </a:r>
            <a:r>
              <a:rPr lang="sv-SE" sz="1600" dirty="0" smtClean="0"/>
              <a:t> in </a:t>
            </a:r>
            <a:r>
              <a:rPr lang="sv-SE" sz="1600" dirty="0" err="1" smtClean="0"/>
              <a:t>education</a:t>
            </a:r>
            <a:r>
              <a:rPr lang="sv-SE" sz="1600" dirty="0" smtClean="0"/>
              <a:t> and </a:t>
            </a:r>
            <a:r>
              <a:rPr lang="sv-SE" sz="1600" dirty="0" err="1" smtClean="0"/>
              <a:t>HEIs</a:t>
            </a:r>
            <a:r>
              <a:rPr lang="sv-SE" sz="1600" dirty="0" smtClean="0"/>
              <a:t> </a:t>
            </a:r>
          </a:p>
          <a:p>
            <a:pPr lvl="1">
              <a:defRPr/>
            </a:pPr>
            <a:r>
              <a:rPr lang="sv-SE" sz="1600" dirty="0" err="1" smtClean="0"/>
              <a:t>Funding</a:t>
            </a:r>
            <a:r>
              <a:rPr lang="sv-SE" sz="1600" dirty="0" smtClean="0"/>
              <a:t> and </a:t>
            </a:r>
            <a:r>
              <a:rPr lang="sv-SE" sz="1600" dirty="0" err="1" smtClean="0"/>
              <a:t>finance</a:t>
            </a:r>
            <a:r>
              <a:rPr lang="sv-SE" sz="1600" dirty="0" smtClean="0"/>
              <a:t> </a:t>
            </a:r>
          </a:p>
          <a:p>
            <a:pPr lvl="1">
              <a:defRPr/>
            </a:pPr>
            <a:r>
              <a:rPr lang="sv-SE" sz="1600" dirty="0" smtClean="0"/>
              <a:t>Link to research</a:t>
            </a:r>
          </a:p>
          <a:p>
            <a:pPr lvl="1">
              <a:defRPr/>
            </a:pPr>
            <a:r>
              <a:rPr lang="sv-SE" sz="1600" dirty="0" err="1" smtClean="0"/>
              <a:t>Wider</a:t>
            </a:r>
            <a:r>
              <a:rPr lang="sv-SE" sz="1600" dirty="0" smtClean="0"/>
              <a:t> access  and social </a:t>
            </a:r>
            <a:r>
              <a:rPr lang="sv-SE" sz="1600" dirty="0" err="1" smtClean="0"/>
              <a:t>mobility</a:t>
            </a:r>
            <a:r>
              <a:rPr lang="sv-SE" sz="1600" dirty="0" smtClean="0"/>
              <a:t>, LLL</a:t>
            </a:r>
          </a:p>
          <a:p>
            <a:pPr lvl="1">
              <a:defRPr/>
            </a:pPr>
            <a:r>
              <a:rPr lang="sv-SE" sz="1600" dirty="0" err="1" smtClean="0"/>
              <a:t>Quality</a:t>
            </a:r>
            <a:r>
              <a:rPr lang="sv-SE" sz="1600" dirty="0" smtClean="0"/>
              <a:t> and </a:t>
            </a:r>
            <a:r>
              <a:rPr lang="sv-SE" sz="1600" dirty="0" err="1"/>
              <a:t>a</a:t>
            </a:r>
            <a:r>
              <a:rPr lang="sv-SE" sz="1600" dirty="0" err="1" smtClean="0"/>
              <a:t>cademic</a:t>
            </a:r>
            <a:r>
              <a:rPr lang="sv-SE" sz="1600" dirty="0" smtClean="0"/>
              <a:t> standard</a:t>
            </a:r>
          </a:p>
          <a:p>
            <a:pPr lvl="1">
              <a:defRPr/>
            </a:pPr>
            <a:r>
              <a:rPr lang="sv-SE" sz="1600" dirty="0" smtClean="0"/>
              <a:t>The </a:t>
            </a:r>
            <a:r>
              <a:rPr lang="sv-SE" sz="1600" dirty="0" err="1" smtClean="0"/>
              <a:t>academic</a:t>
            </a:r>
            <a:r>
              <a:rPr lang="sv-SE" sz="1600" dirty="0" smtClean="0"/>
              <a:t> profession </a:t>
            </a:r>
          </a:p>
          <a:p>
            <a:pPr lvl="1">
              <a:defRPr/>
            </a:pPr>
            <a:r>
              <a:rPr lang="sv-SE" sz="1600" dirty="0" err="1" smtClean="0"/>
              <a:t>Declining</a:t>
            </a:r>
            <a:r>
              <a:rPr lang="sv-SE" sz="1600" dirty="0" smtClean="0"/>
              <a:t> prestige </a:t>
            </a:r>
            <a:r>
              <a:rPr lang="sv-SE" sz="1600" dirty="0" err="1" smtClean="0"/>
              <a:t>of</a:t>
            </a:r>
            <a:r>
              <a:rPr lang="sv-SE" sz="1600" dirty="0" smtClean="0"/>
              <a:t> HE</a:t>
            </a:r>
          </a:p>
          <a:p>
            <a:pPr lvl="1">
              <a:defRPr/>
            </a:pPr>
            <a:endParaRPr lang="sv-SE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679317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ubrik 1"/>
          <p:cNvSpPr>
            <a:spLocks noGrp="1"/>
          </p:cNvSpPr>
          <p:nvPr>
            <p:ph type="title"/>
          </p:nvPr>
        </p:nvSpPr>
        <p:spPr>
          <a:xfrm>
            <a:off x="871538" y="1145239"/>
            <a:ext cx="7227887" cy="850240"/>
          </a:xfrm>
        </p:spPr>
        <p:txBody>
          <a:bodyPr>
            <a:normAutofit fontScale="90000"/>
          </a:bodyPr>
          <a:lstStyle/>
          <a:p>
            <a:r>
              <a:rPr lang="sv-SE" dirty="0"/>
              <a:t>Challenges and Trends </a:t>
            </a:r>
            <a:r>
              <a:rPr lang="sv-SE" dirty="0" smtClean="0"/>
              <a:t>II, </a:t>
            </a:r>
            <a:r>
              <a:rPr lang="sv-SE" sz="3200" dirty="0" err="1" smtClean="0"/>
              <a:t>Funding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65823" y="1968818"/>
            <a:ext cx="7227887" cy="3987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v-SE" sz="2400" dirty="0" smtClean="0"/>
              <a:t>HE </a:t>
            </a:r>
            <a:r>
              <a:rPr lang="sv-SE" sz="2400" dirty="0" err="1" smtClean="0"/>
              <a:t>will</a:t>
            </a:r>
            <a:r>
              <a:rPr lang="sv-SE" sz="2400" dirty="0" smtClean="0"/>
              <a:t> </a:t>
            </a:r>
            <a:r>
              <a:rPr lang="sv-SE" sz="2400" dirty="0" err="1" smtClean="0"/>
              <a:t>remain</a:t>
            </a:r>
            <a:r>
              <a:rPr lang="sv-SE" sz="2400" dirty="0" smtClean="0"/>
              <a:t> as a mass-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</a:t>
            </a:r>
          </a:p>
          <a:p>
            <a:pPr>
              <a:defRPr/>
            </a:pPr>
            <a:r>
              <a:rPr lang="sv-SE" sz="2400" dirty="0" smtClean="0"/>
              <a:t>Public </a:t>
            </a:r>
            <a:r>
              <a:rPr lang="sv-SE" sz="2400" dirty="0" err="1" smtClean="0"/>
              <a:t>funding</a:t>
            </a:r>
            <a:r>
              <a:rPr lang="sv-SE" sz="2400" dirty="0" smtClean="0"/>
              <a:t> </a:t>
            </a:r>
            <a:r>
              <a:rPr lang="sv-SE" sz="2400" dirty="0" err="1" smtClean="0"/>
              <a:t>will</a:t>
            </a:r>
            <a:r>
              <a:rPr lang="sv-SE" sz="2400" dirty="0" smtClean="0"/>
              <a:t> not be provided </a:t>
            </a:r>
            <a:r>
              <a:rPr lang="sv-SE" sz="2400" dirty="0" err="1" smtClean="0"/>
              <a:t>to</a:t>
            </a:r>
            <a:r>
              <a:rPr lang="sv-SE" sz="2400" dirty="0" smtClean="0"/>
              <a:t> the </a:t>
            </a:r>
            <a:r>
              <a:rPr lang="sv-SE" sz="2400" dirty="0" err="1" smtClean="0"/>
              <a:t>corresponding</a:t>
            </a:r>
            <a:r>
              <a:rPr lang="sv-SE" sz="2400" dirty="0" smtClean="0"/>
              <a:t> </a:t>
            </a:r>
            <a:r>
              <a:rPr lang="sv-SE" sz="2400" dirty="0" err="1" smtClean="0"/>
              <a:t>level</a:t>
            </a:r>
            <a:r>
              <a:rPr lang="sv-SE" sz="2400" dirty="0" smtClean="0"/>
              <a:t> as </a:t>
            </a:r>
            <a:r>
              <a:rPr lang="sv-SE" sz="2400" dirty="0" err="1" smtClean="0"/>
              <a:t>today</a:t>
            </a:r>
            <a:r>
              <a:rPr lang="sv-SE" sz="2400" dirty="0" smtClean="0"/>
              <a:t> (</a:t>
            </a:r>
            <a:r>
              <a:rPr lang="sv-SE" sz="2400" dirty="0" err="1" smtClean="0"/>
              <a:t>perhaps</a:t>
            </a:r>
            <a:r>
              <a:rPr lang="sv-SE" sz="2400" dirty="0" smtClean="0"/>
              <a:t> </a:t>
            </a:r>
            <a:r>
              <a:rPr lang="sv-SE" sz="2400" dirty="0" err="1" smtClean="0"/>
              <a:t>marginally</a:t>
            </a:r>
            <a:r>
              <a:rPr lang="sv-SE" sz="2400" dirty="0" smtClean="0"/>
              <a:t>)</a:t>
            </a:r>
          </a:p>
          <a:p>
            <a:pPr>
              <a:defRPr/>
            </a:pPr>
            <a:r>
              <a:rPr lang="sv-SE" sz="2400" i="1" dirty="0" smtClean="0"/>
              <a:t>So – </a:t>
            </a:r>
            <a:r>
              <a:rPr lang="sv-SE" sz="2400" i="1" dirty="0" err="1" smtClean="0"/>
              <a:t>more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shall</a:t>
            </a:r>
            <a:r>
              <a:rPr lang="sv-SE" sz="2400" i="1" dirty="0" smtClean="0"/>
              <a:t> be </a:t>
            </a:r>
            <a:r>
              <a:rPr lang="sv-SE" sz="2400" i="1" dirty="0" err="1" smtClean="0"/>
              <a:t>trained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with</a:t>
            </a:r>
            <a:r>
              <a:rPr lang="sv-SE" sz="2400" i="1" dirty="0" smtClean="0"/>
              <a:t> less </a:t>
            </a:r>
            <a:r>
              <a:rPr lang="sv-SE" sz="2400" i="1" dirty="0" err="1" smtClean="0"/>
              <a:t>resources</a:t>
            </a:r>
            <a:endParaRPr lang="sv-SE" sz="2400" i="1" dirty="0" smtClean="0"/>
          </a:p>
          <a:p>
            <a:pPr>
              <a:defRPr/>
            </a:pPr>
            <a:r>
              <a:rPr lang="sv-SE" sz="2400" dirty="0" smtClean="0"/>
              <a:t>Swedish HE is 85 % </a:t>
            </a:r>
            <a:r>
              <a:rPr lang="sv-SE" sz="2400" dirty="0" err="1" smtClean="0"/>
              <a:t>publically</a:t>
            </a:r>
            <a:r>
              <a:rPr lang="sv-SE" sz="2400" dirty="0" smtClean="0"/>
              <a:t> </a:t>
            </a:r>
            <a:r>
              <a:rPr lang="sv-SE" sz="2400" dirty="0" err="1" smtClean="0"/>
              <a:t>funded</a:t>
            </a:r>
            <a:endParaRPr lang="sv-SE" sz="2400" dirty="0" smtClean="0"/>
          </a:p>
          <a:p>
            <a:pPr>
              <a:defRPr/>
            </a:pPr>
            <a:r>
              <a:rPr lang="sv-SE" sz="2400" i="1" dirty="0" smtClean="0"/>
              <a:t>So – a </a:t>
            </a:r>
            <a:r>
              <a:rPr lang="sv-SE" sz="2400" i="1" dirty="0" err="1" smtClean="0"/>
              <a:t>more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diversified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funding</a:t>
            </a:r>
            <a:r>
              <a:rPr lang="sv-SE" sz="2400" i="1" dirty="0" smtClean="0"/>
              <a:t> is </a:t>
            </a:r>
            <a:r>
              <a:rPr lang="sv-SE" sz="2400" i="1" dirty="0" err="1" smtClean="0"/>
              <a:t>necessary</a:t>
            </a:r>
            <a:r>
              <a:rPr lang="sv-SE" sz="2400" i="1" dirty="0" smtClean="0"/>
              <a:t> </a:t>
            </a:r>
          </a:p>
          <a:p>
            <a:pPr>
              <a:defRPr/>
            </a:pPr>
            <a:r>
              <a:rPr lang="sv-SE" sz="2400" dirty="0" smtClean="0"/>
              <a:t>Trend: From </a:t>
            </a:r>
            <a:r>
              <a:rPr lang="sv-SE" sz="2400" i="1" dirty="0" smtClean="0"/>
              <a:t>public </a:t>
            </a:r>
            <a:r>
              <a:rPr lang="sv-SE" sz="2400" i="1" dirty="0" err="1" smtClean="0"/>
              <a:t>good</a:t>
            </a:r>
            <a:r>
              <a:rPr lang="sv-SE" sz="2400" i="1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i="1" dirty="0" smtClean="0"/>
              <a:t>private </a:t>
            </a:r>
            <a:r>
              <a:rPr lang="sv-SE" sz="2400" i="1" dirty="0" err="1" smtClean="0"/>
              <a:t>good</a:t>
            </a:r>
            <a:r>
              <a:rPr lang="sv-SE" sz="2400" i="1" dirty="0" smtClean="0"/>
              <a:t>!</a:t>
            </a:r>
          </a:p>
          <a:p>
            <a:pPr marL="0" indent="0">
              <a:buFontTx/>
              <a:buNone/>
              <a:defRPr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18273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ubrik 1"/>
          <p:cNvSpPr>
            <a:spLocks noGrp="1"/>
          </p:cNvSpPr>
          <p:nvPr>
            <p:ph type="title"/>
          </p:nvPr>
        </p:nvSpPr>
        <p:spPr>
          <a:xfrm>
            <a:off x="1011116" y="1114426"/>
            <a:ext cx="6969369" cy="844551"/>
          </a:xfrm>
        </p:spPr>
        <p:txBody>
          <a:bodyPr>
            <a:normAutofit/>
          </a:bodyPr>
          <a:lstStyle/>
          <a:p>
            <a:r>
              <a:rPr lang="sv-SE" sz="2000" dirty="0" smtClean="0"/>
              <a:t>Challenges and Trends III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sz="2800" dirty="0" err="1" smtClean="0"/>
              <a:t>Governance</a:t>
            </a:r>
            <a:r>
              <a:rPr lang="sv-SE" sz="2800" dirty="0" smtClean="0"/>
              <a:t> and Organisation</a:t>
            </a:r>
            <a:endParaRPr lang="en-GB" sz="2800" dirty="0" smtClean="0"/>
          </a:p>
        </p:txBody>
      </p:sp>
      <p:sp>
        <p:nvSpPr>
          <p:cNvPr id="18435" name="Platshållare för innehåll 2"/>
          <p:cNvSpPr>
            <a:spLocks noGrp="1"/>
          </p:cNvSpPr>
          <p:nvPr>
            <p:ph idx="1"/>
          </p:nvPr>
        </p:nvSpPr>
        <p:spPr>
          <a:xfrm>
            <a:off x="1305658" y="2060576"/>
            <a:ext cx="6969369" cy="400875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v-SE" sz="2400" dirty="0" err="1" smtClean="0"/>
              <a:t>HEIs</a:t>
            </a:r>
            <a:r>
              <a:rPr lang="sv-SE" sz="2400" dirty="0" smtClean="0"/>
              <a:t>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big</a:t>
            </a:r>
            <a:r>
              <a:rPr lang="sv-SE" sz="2400" dirty="0" smtClean="0"/>
              <a:t> and </a:t>
            </a:r>
            <a:r>
              <a:rPr lang="sv-SE" sz="2400" dirty="0" err="1" smtClean="0"/>
              <a:t>important</a:t>
            </a:r>
            <a:r>
              <a:rPr lang="sv-SE" sz="2400" dirty="0" smtClean="0"/>
              <a:t> </a:t>
            </a:r>
            <a:r>
              <a:rPr lang="sv-SE" sz="2400" dirty="0" err="1" smtClean="0"/>
              <a:t>working-places</a:t>
            </a:r>
            <a:r>
              <a:rPr lang="sv-SE" sz="2400" dirty="0" smtClean="0"/>
              <a:t> </a:t>
            </a:r>
            <a:r>
              <a:rPr lang="sv-SE" sz="2400" dirty="0" err="1" smtClean="0"/>
              <a:t>that</a:t>
            </a:r>
            <a:r>
              <a:rPr lang="sv-SE" sz="2400" dirty="0" smtClean="0"/>
              <a:t> </a:t>
            </a:r>
            <a:r>
              <a:rPr lang="sv-SE" sz="2400" dirty="0" err="1" smtClean="0"/>
              <a:t>demand</a:t>
            </a:r>
            <a:r>
              <a:rPr lang="sv-SE" sz="2400" dirty="0" smtClean="0"/>
              <a:t> a </a:t>
            </a:r>
            <a:r>
              <a:rPr lang="sv-SE" sz="2400" dirty="0" err="1" smtClean="0"/>
              <a:t>professional</a:t>
            </a:r>
            <a:r>
              <a:rPr lang="sv-SE" sz="2400" dirty="0" smtClean="0"/>
              <a:t> </a:t>
            </a:r>
            <a:r>
              <a:rPr lang="sv-SE" sz="2400" dirty="0" err="1" smtClean="0"/>
              <a:t>leadership</a:t>
            </a:r>
            <a:endParaRPr lang="sv-SE" sz="2400" dirty="0" smtClean="0"/>
          </a:p>
          <a:p>
            <a:pPr>
              <a:lnSpc>
                <a:spcPct val="90000"/>
              </a:lnSpc>
            </a:pPr>
            <a:r>
              <a:rPr lang="sv-SE" sz="2400" dirty="0" smtClean="0"/>
              <a:t>HE gets a </a:t>
            </a:r>
            <a:r>
              <a:rPr lang="sv-SE" sz="2400" dirty="0" err="1" smtClean="0"/>
              <a:t>manifold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tasks -  </a:t>
            </a:r>
            <a:r>
              <a:rPr lang="sv-SE" sz="2400" dirty="0" err="1" smtClean="0"/>
              <a:t>there</a:t>
            </a:r>
            <a:r>
              <a:rPr lang="sv-SE" sz="2400" dirty="0" smtClean="0"/>
              <a:t> is a risk </a:t>
            </a:r>
            <a:r>
              <a:rPr lang="sv-SE" sz="2400" dirty="0" err="1" smtClean="0"/>
              <a:t>of</a:t>
            </a:r>
            <a:r>
              <a:rPr lang="sv-SE" sz="2400" dirty="0" smtClean="0"/>
              <a:t> </a:t>
            </a:r>
            <a:r>
              <a:rPr lang="sv-SE" sz="2400" dirty="0" err="1" smtClean="0"/>
              <a:t>becoming</a:t>
            </a:r>
            <a:r>
              <a:rPr lang="sv-SE" sz="2400" dirty="0" smtClean="0"/>
              <a:t> “</a:t>
            </a:r>
            <a:r>
              <a:rPr lang="sv-SE" sz="2400" dirty="0" err="1" smtClean="0"/>
              <a:t>Ein</a:t>
            </a:r>
            <a:r>
              <a:rPr lang="sv-SE" sz="2400" dirty="0" smtClean="0"/>
              <a:t> </a:t>
            </a:r>
            <a:r>
              <a:rPr lang="sv-SE" sz="2400" dirty="0" err="1" smtClean="0"/>
              <a:t>Mädchen</a:t>
            </a:r>
            <a:r>
              <a:rPr lang="sv-SE" sz="2400" dirty="0" smtClean="0"/>
              <a:t> </a:t>
            </a:r>
            <a:r>
              <a:rPr lang="sv-SE" sz="2400" dirty="0" err="1" smtClean="0"/>
              <a:t>für</a:t>
            </a:r>
            <a:r>
              <a:rPr lang="sv-SE" sz="2400" dirty="0" smtClean="0"/>
              <a:t> </a:t>
            </a:r>
            <a:r>
              <a:rPr lang="sv-SE" sz="2400" dirty="0" err="1" smtClean="0"/>
              <a:t>Alles</a:t>
            </a:r>
            <a:r>
              <a:rPr lang="sv-SE" sz="2400" dirty="0" smtClean="0"/>
              <a:t>” </a:t>
            </a:r>
          </a:p>
          <a:p>
            <a:pPr>
              <a:lnSpc>
                <a:spcPct val="90000"/>
              </a:lnSpc>
            </a:pPr>
            <a:r>
              <a:rPr lang="sv-SE" sz="2400" dirty="0" smtClean="0"/>
              <a:t>Research </a:t>
            </a:r>
            <a:r>
              <a:rPr lang="sv-SE" sz="2400" dirty="0" err="1" smtClean="0"/>
              <a:t>demands</a:t>
            </a:r>
            <a:r>
              <a:rPr lang="sv-SE" sz="2400" dirty="0" smtClean="0"/>
              <a:t> </a:t>
            </a:r>
            <a:r>
              <a:rPr lang="sv-SE" sz="2400" dirty="0" err="1" smtClean="0"/>
              <a:t>bigger</a:t>
            </a:r>
            <a:r>
              <a:rPr lang="sv-SE" sz="2400" dirty="0" smtClean="0"/>
              <a:t>,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expensive</a:t>
            </a:r>
            <a:r>
              <a:rPr lang="sv-SE" sz="2400" dirty="0" smtClean="0"/>
              <a:t> and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border</a:t>
            </a:r>
            <a:r>
              <a:rPr lang="sv-SE" sz="2400" dirty="0" smtClean="0"/>
              <a:t> </a:t>
            </a:r>
            <a:r>
              <a:rPr lang="sv-SE" sz="2400" dirty="0" err="1" smtClean="0"/>
              <a:t>crossing</a:t>
            </a:r>
            <a:r>
              <a:rPr lang="sv-SE" sz="2400" dirty="0" smtClean="0"/>
              <a:t> organisation </a:t>
            </a:r>
          </a:p>
          <a:p>
            <a:r>
              <a:rPr lang="sv-SE" sz="2400" dirty="0" err="1" smtClean="0"/>
              <a:t>Demands</a:t>
            </a:r>
            <a:r>
              <a:rPr lang="sv-SE" sz="2400" dirty="0" smtClean="0"/>
              <a:t> for </a:t>
            </a:r>
            <a:r>
              <a:rPr lang="sv-SE" sz="2400" dirty="0" err="1" smtClean="0"/>
              <a:t>cooperation</a:t>
            </a:r>
            <a:r>
              <a:rPr lang="sv-SE" sz="2400" dirty="0" smtClean="0"/>
              <a:t> and </a:t>
            </a:r>
            <a:r>
              <a:rPr lang="sv-SE" sz="2400" dirty="0" err="1" smtClean="0"/>
              <a:t>mergers</a:t>
            </a:r>
            <a:r>
              <a:rPr lang="sv-SE" sz="2400" dirty="0" smtClean="0"/>
              <a:t> </a:t>
            </a:r>
          </a:p>
          <a:p>
            <a:r>
              <a:rPr lang="sv-SE" sz="2400" dirty="0" smtClean="0"/>
              <a:t>Outsourcing </a:t>
            </a:r>
            <a:r>
              <a:rPr lang="sv-SE" sz="2400" dirty="0" err="1" smtClean="0"/>
              <a:t>of</a:t>
            </a:r>
            <a:r>
              <a:rPr lang="sv-SE" sz="2400" dirty="0" smtClean="0"/>
              <a:t> non-</a:t>
            </a:r>
            <a:r>
              <a:rPr lang="sv-SE" sz="2400" dirty="0" err="1" smtClean="0"/>
              <a:t>academic</a:t>
            </a:r>
            <a:r>
              <a:rPr lang="sv-SE" sz="2400" dirty="0" smtClean="0"/>
              <a:t> support (</a:t>
            </a:r>
            <a:r>
              <a:rPr lang="sv-SE" sz="2400" dirty="0" err="1" smtClean="0"/>
              <a:t>estates</a:t>
            </a:r>
            <a:r>
              <a:rPr lang="sv-SE" sz="2400" dirty="0" smtClean="0"/>
              <a:t>, </a:t>
            </a:r>
            <a:r>
              <a:rPr lang="sv-SE" sz="2400" dirty="0" err="1" smtClean="0"/>
              <a:t>facilities</a:t>
            </a:r>
            <a:r>
              <a:rPr lang="sv-SE" sz="2400" dirty="0" smtClean="0"/>
              <a:t>, administration, IT, </a:t>
            </a:r>
            <a:r>
              <a:rPr lang="sv-SE" sz="2400" dirty="0" err="1" smtClean="0"/>
              <a:t>etc</a:t>
            </a:r>
            <a:r>
              <a:rPr lang="sv-SE" sz="2400" dirty="0" smtClean="0"/>
              <a:t>)</a:t>
            </a:r>
          </a:p>
        </p:txBody>
      </p:sp>
      <p:sp>
        <p:nvSpPr>
          <p:cNvPr id="18436" name="Platshållare för bildnumm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241300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sv-SE" sz="2400"/>
          </a:p>
        </p:txBody>
      </p:sp>
    </p:spTree>
    <p:extLst>
      <p:ext uri="{BB962C8B-B14F-4D97-AF65-F5344CB8AC3E}">
        <p14:creationId xmlns:p14="http://schemas.microsoft.com/office/powerpoint/2010/main" val="471354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ubrik 1"/>
          <p:cNvSpPr>
            <a:spLocks noGrp="1"/>
          </p:cNvSpPr>
          <p:nvPr>
            <p:ph type="title"/>
          </p:nvPr>
        </p:nvSpPr>
        <p:spPr>
          <a:xfrm>
            <a:off x="971551" y="1102376"/>
            <a:ext cx="7227887" cy="850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Challenges and Trends IV</a:t>
            </a:r>
            <a:br>
              <a:rPr lang="sv-SE" dirty="0" smtClean="0"/>
            </a:br>
            <a:r>
              <a:rPr lang="sv-SE" sz="3200" dirty="0" smtClean="0"/>
              <a:t>Focus on Output</a:t>
            </a:r>
            <a:endParaRPr lang="sv-SE" dirty="0" smtClean="0"/>
          </a:p>
        </p:txBody>
      </p:sp>
      <p:sp>
        <p:nvSpPr>
          <p:cNvPr id="19459" name="Platshållare för innehåll 2"/>
          <p:cNvSpPr>
            <a:spLocks noGrp="1"/>
          </p:cNvSpPr>
          <p:nvPr>
            <p:ph idx="1"/>
          </p:nvPr>
        </p:nvSpPr>
        <p:spPr>
          <a:xfrm>
            <a:off x="1305659" y="1773238"/>
            <a:ext cx="7387003" cy="2951162"/>
          </a:xfrm>
        </p:spPr>
        <p:txBody>
          <a:bodyPr>
            <a:noAutofit/>
          </a:bodyPr>
          <a:lstStyle/>
          <a:p>
            <a:endParaRPr lang="sv-SE" sz="2400" b="1" dirty="0" smtClean="0"/>
          </a:p>
          <a:p>
            <a:r>
              <a:rPr lang="sv-SE" sz="2400" dirty="0" err="1" smtClean="0"/>
              <a:t>Increased</a:t>
            </a:r>
            <a:r>
              <a:rPr lang="sv-SE" sz="2400" dirty="0" smtClean="0"/>
              <a:t> </a:t>
            </a:r>
            <a:r>
              <a:rPr lang="sv-SE" sz="2400" dirty="0" err="1" smtClean="0"/>
              <a:t>demand</a:t>
            </a:r>
            <a:r>
              <a:rPr lang="sv-SE" sz="2400" dirty="0" smtClean="0"/>
              <a:t> for </a:t>
            </a:r>
            <a:r>
              <a:rPr lang="sv-SE" sz="2400" dirty="0" err="1" smtClean="0"/>
              <a:t>accountability</a:t>
            </a:r>
            <a:r>
              <a:rPr lang="sv-SE" sz="2400" dirty="0" smtClean="0"/>
              <a:t>, </a:t>
            </a:r>
            <a:r>
              <a:rPr lang="sv-SE" sz="2400" dirty="0" err="1" smtClean="0"/>
              <a:t>control</a:t>
            </a:r>
            <a:r>
              <a:rPr lang="sv-SE" sz="2400" dirty="0" smtClean="0"/>
              <a:t> and </a:t>
            </a:r>
            <a:r>
              <a:rPr lang="sv-SE" sz="2400" dirty="0" err="1" smtClean="0"/>
              <a:t>evaluation</a:t>
            </a:r>
            <a:r>
              <a:rPr lang="sv-SE" sz="2400" dirty="0" smtClean="0"/>
              <a:t> </a:t>
            </a:r>
          </a:p>
          <a:p>
            <a:r>
              <a:rPr lang="sv-SE" sz="2400" dirty="0" err="1" smtClean="0"/>
              <a:t>Increased</a:t>
            </a:r>
            <a:r>
              <a:rPr lang="sv-SE" sz="2400" dirty="0" smtClean="0"/>
              <a:t> </a:t>
            </a:r>
            <a:r>
              <a:rPr lang="sv-SE" sz="2400" dirty="0" err="1" smtClean="0"/>
              <a:t>demand</a:t>
            </a:r>
            <a:r>
              <a:rPr lang="sv-SE" sz="2400" dirty="0" smtClean="0"/>
              <a:t> for </a:t>
            </a:r>
            <a:r>
              <a:rPr lang="sv-SE" sz="2400" dirty="0" err="1" smtClean="0"/>
              <a:t>efficiency</a:t>
            </a:r>
            <a:r>
              <a:rPr lang="sv-SE" sz="2400" dirty="0" smtClean="0"/>
              <a:t>, </a:t>
            </a:r>
            <a:r>
              <a:rPr lang="sv-SE" sz="2400" dirty="0" err="1" smtClean="0"/>
              <a:t>utility</a:t>
            </a:r>
            <a:r>
              <a:rPr lang="sv-SE" sz="2400" dirty="0" smtClean="0"/>
              <a:t> and ”</a:t>
            </a:r>
            <a:r>
              <a:rPr lang="sv-SE" sz="2400" dirty="0" err="1" smtClean="0"/>
              <a:t>value</a:t>
            </a:r>
            <a:r>
              <a:rPr lang="sv-SE" sz="2400" dirty="0" smtClean="0"/>
              <a:t> for </a:t>
            </a:r>
            <a:r>
              <a:rPr lang="sv-SE" sz="2400" dirty="0" err="1" smtClean="0"/>
              <a:t>money</a:t>
            </a:r>
            <a:r>
              <a:rPr lang="sv-SE" sz="2400" dirty="0" smtClean="0"/>
              <a:t>”</a:t>
            </a:r>
          </a:p>
          <a:p>
            <a:r>
              <a:rPr lang="sv-SE" sz="2400" dirty="0" err="1" smtClean="0"/>
              <a:t>Results</a:t>
            </a:r>
            <a:r>
              <a:rPr lang="sv-SE" sz="2400" dirty="0" smtClean="0"/>
              <a:t> </a:t>
            </a:r>
            <a:r>
              <a:rPr lang="sv-SE" sz="2400" dirty="0" err="1" smtClean="0"/>
              <a:t>connected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systems </a:t>
            </a:r>
            <a:r>
              <a:rPr lang="sv-SE" sz="2400" dirty="0" err="1" smtClean="0"/>
              <a:t>of</a:t>
            </a:r>
            <a:r>
              <a:rPr lang="sv-SE" sz="2400" dirty="0" smtClean="0"/>
              <a:t> </a:t>
            </a:r>
            <a:r>
              <a:rPr lang="sv-SE" sz="2400" dirty="0" err="1" smtClean="0"/>
              <a:t>funding</a:t>
            </a:r>
            <a:endParaRPr lang="sv-SE" sz="2400" dirty="0" smtClean="0"/>
          </a:p>
          <a:p>
            <a:r>
              <a:rPr lang="sv-SE" sz="2400" dirty="0" err="1" smtClean="0"/>
              <a:t>Instrumentalisation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HE - ”The soul </a:t>
            </a:r>
            <a:r>
              <a:rPr lang="sv-SE" sz="2400" dirty="0" err="1" smtClean="0"/>
              <a:t>of</a:t>
            </a:r>
            <a:r>
              <a:rPr lang="sv-SE" sz="2400" dirty="0" smtClean="0"/>
              <a:t> the </a:t>
            </a:r>
            <a:r>
              <a:rPr lang="sv-SE" sz="2400" dirty="0" err="1" smtClean="0"/>
              <a:t>university</a:t>
            </a:r>
            <a:r>
              <a:rPr lang="sv-SE" sz="2400" dirty="0" smtClean="0"/>
              <a:t>” </a:t>
            </a:r>
            <a:r>
              <a:rPr lang="sv-SE" sz="2400" dirty="0" err="1" smtClean="0"/>
              <a:t>jeopardized</a:t>
            </a:r>
            <a:endParaRPr lang="sv-SE" sz="2400" dirty="0" smtClean="0"/>
          </a:p>
        </p:txBody>
      </p:sp>
    </p:spTree>
    <p:extLst>
      <p:ext uri="{BB962C8B-B14F-4D97-AF65-F5344CB8AC3E}">
        <p14:creationId xmlns:p14="http://schemas.microsoft.com/office/powerpoint/2010/main" val="1715817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ubrik 1"/>
          <p:cNvSpPr>
            <a:spLocks noGrp="1"/>
          </p:cNvSpPr>
          <p:nvPr>
            <p:ph type="title"/>
          </p:nvPr>
        </p:nvSpPr>
        <p:spPr>
          <a:xfrm>
            <a:off x="957263" y="1073801"/>
            <a:ext cx="7227887" cy="850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Challenges and Trends V</a:t>
            </a:r>
            <a:br>
              <a:rPr lang="sv-SE" dirty="0" smtClean="0"/>
            </a:br>
            <a:r>
              <a:rPr lang="sv-SE" sz="3200" dirty="0" smtClean="0"/>
              <a:t>The Market</a:t>
            </a:r>
          </a:p>
        </p:txBody>
      </p:sp>
      <p:sp>
        <p:nvSpPr>
          <p:cNvPr id="20483" name="Platshållare för innehåll 2"/>
          <p:cNvSpPr>
            <a:spLocks noGrp="1"/>
          </p:cNvSpPr>
          <p:nvPr>
            <p:ph idx="1"/>
          </p:nvPr>
        </p:nvSpPr>
        <p:spPr>
          <a:xfrm>
            <a:off x="1048484" y="1787525"/>
            <a:ext cx="7387003" cy="2951162"/>
          </a:xfrm>
        </p:spPr>
        <p:txBody>
          <a:bodyPr>
            <a:normAutofit/>
          </a:bodyPr>
          <a:lstStyle/>
          <a:p>
            <a:endParaRPr lang="sv-SE" sz="2400" b="1" dirty="0" smtClean="0"/>
          </a:p>
          <a:p>
            <a:r>
              <a:rPr lang="sv-SE" sz="2400" dirty="0" smtClean="0"/>
              <a:t>HE is a </a:t>
            </a:r>
            <a:r>
              <a:rPr lang="sv-SE" sz="2400" dirty="0" err="1" smtClean="0"/>
              <a:t>competitive</a:t>
            </a:r>
            <a:r>
              <a:rPr lang="sv-SE" sz="2400" dirty="0" smtClean="0"/>
              <a:t> market - public and private </a:t>
            </a:r>
            <a:r>
              <a:rPr lang="sv-SE" sz="2400" dirty="0" err="1" smtClean="0"/>
              <a:t>HEIs</a:t>
            </a:r>
            <a:r>
              <a:rPr lang="sv-SE" sz="2400" dirty="0" smtClean="0"/>
              <a:t> must </a:t>
            </a:r>
            <a:r>
              <a:rPr lang="sv-SE" sz="2400" dirty="0" err="1" smtClean="0"/>
              <a:t>act</a:t>
            </a:r>
            <a:r>
              <a:rPr lang="sv-SE" sz="2400" dirty="0" smtClean="0"/>
              <a:t> as </a:t>
            </a:r>
            <a:r>
              <a:rPr lang="sv-SE" sz="2400" dirty="0" err="1" smtClean="0"/>
              <a:t>competitors</a:t>
            </a:r>
            <a:r>
              <a:rPr lang="sv-SE" sz="2400" dirty="0" smtClean="0"/>
              <a:t> – and </a:t>
            </a:r>
            <a:r>
              <a:rPr lang="sv-SE" sz="2400" dirty="0" err="1" smtClean="0"/>
              <a:t>cooperate</a:t>
            </a:r>
            <a:r>
              <a:rPr lang="sv-SE" sz="2400" dirty="0" smtClean="0"/>
              <a:t>!</a:t>
            </a:r>
          </a:p>
          <a:p>
            <a:r>
              <a:rPr lang="sv-SE" sz="2400" dirty="0" smtClean="0"/>
              <a:t>New alternative </a:t>
            </a:r>
            <a:r>
              <a:rPr lang="sv-SE" sz="2400" dirty="0" err="1" smtClean="0"/>
              <a:t>providers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HE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focusing</a:t>
            </a:r>
            <a:r>
              <a:rPr lang="sv-SE" sz="2400" dirty="0" smtClean="0"/>
              <a:t>  on </a:t>
            </a:r>
            <a:r>
              <a:rPr lang="sv-SE" sz="2400" dirty="0" err="1" smtClean="0"/>
              <a:t>highly-demanded</a:t>
            </a:r>
            <a:r>
              <a:rPr lang="sv-SE" sz="2400" dirty="0" smtClean="0"/>
              <a:t> </a:t>
            </a:r>
            <a:r>
              <a:rPr lang="sv-SE" sz="2400" dirty="0" err="1" smtClean="0"/>
              <a:t>vocational</a:t>
            </a:r>
            <a:r>
              <a:rPr lang="sv-SE" sz="2400" dirty="0" smtClean="0"/>
              <a:t> and </a:t>
            </a:r>
            <a:r>
              <a:rPr lang="sv-SE" sz="2400" dirty="0" err="1" smtClean="0"/>
              <a:t>professional</a:t>
            </a:r>
            <a:r>
              <a:rPr lang="sv-SE" sz="2400" dirty="0" smtClean="0"/>
              <a:t>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(business, </a:t>
            </a:r>
            <a:r>
              <a:rPr lang="sv-SE" sz="2400" dirty="0" err="1" smtClean="0"/>
              <a:t>law</a:t>
            </a:r>
            <a:r>
              <a:rPr lang="sv-SE" sz="2400" dirty="0" smtClean="0"/>
              <a:t>, </a:t>
            </a:r>
            <a:r>
              <a:rPr lang="sv-SE" sz="2400" dirty="0" err="1" smtClean="0"/>
              <a:t>engineering</a:t>
            </a:r>
            <a:r>
              <a:rPr lang="sv-SE" sz="2400" dirty="0" smtClean="0"/>
              <a:t>, </a:t>
            </a:r>
            <a:r>
              <a:rPr lang="sv-SE" sz="2400" dirty="0" err="1" smtClean="0"/>
              <a:t>etc</a:t>
            </a:r>
            <a:r>
              <a:rPr lang="sv-SE" sz="2400" dirty="0" smtClean="0"/>
              <a:t>)</a:t>
            </a:r>
          </a:p>
          <a:p>
            <a:pPr marL="457200" lvl="1" indent="0">
              <a:buFontTx/>
              <a:buNone/>
            </a:pPr>
            <a:endParaRPr lang="sv-SE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119390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ubrik 1"/>
          <p:cNvSpPr>
            <a:spLocks noGrp="1"/>
          </p:cNvSpPr>
          <p:nvPr>
            <p:ph type="title"/>
          </p:nvPr>
        </p:nvSpPr>
        <p:spPr>
          <a:xfrm>
            <a:off x="957263" y="1088089"/>
            <a:ext cx="7227887" cy="850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Challenges and Trends VI</a:t>
            </a:r>
            <a:br>
              <a:rPr lang="sv-SE" dirty="0" smtClean="0"/>
            </a:br>
            <a:r>
              <a:rPr lang="sv-SE" sz="3200" dirty="0" smtClean="0"/>
              <a:t>The Students</a:t>
            </a:r>
          </a:p>
        </p:txBody>
      </p:sp>
      <p:sp>
        <p:nvSpPr>
          <p:cNvPr id="21507" name="Platshållare för innehåll 2"/>
          <p:cNvSpPr>
            <a:spLocks noGrp="1"/>
          </p:cNvSpPr>
          <p:nvPr>
            <p:ph idx="1"/>
          </p:nvPr>
        </p:nvSpPr>
        <p:spPr>
          <a:xfrm>
            <a:off x="1305658" y="2133600"/>
            <a:ext cx="6969369" cy="2590800"/>
          </a:xfrm>
        </p:spPr>
        <p:txBody>
          <a:bodyPr>
            <a:noAutofit/>
          </a:bodyPr>
          <a:lstStyle/>
          <a:p>
            <a:r>
              <a:rPr lang="sv-SE" sz="2400" dirty="0" err="1" smtClean="0"/>
              <a:t>More</a:t>
            </a:r>
            <a:r>
              <a:rPr lang="sv-SE" sz="2400" dirty="0" smtClean="0"/>
              <a:t> students and a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heterogenous</a:t>
            </a:r>
            <a:r>
              <a:rPr lang="sv-SE" sz="2400" dirty="0" smtClean="0"/>
              <a:t> student population </a:t>
            </a:r>
          </a:p>
          <a:p>
            <a:r>
              <a:rPr lang="sv-SE" sz="2400" dirty="0" err="1" smtClean="0"/>
              <a:t>Increased</a:t>
            </a:r>
            <a:r>
              <a:rPr lang="sv-SE" sz="2400" dirty="0" smtClean="0"/>
              <a:t> </a:t>
            </a:r>
            <a:r>
              <a:rPr lang="sv-SE" sz="2400" dirty="0" err="1" smtClean="0"/>
              <a:t>demands</a:t>
            </a:r>
            <a:r>
              <a:rPr lang="sv-SE" sz="2400" dirty="0" smtClean="0"/>
              <a:t> from the students</a:t>
            </a:r>
          </a:p>
          <a:p>
            <a:r>
              <a:rPr lang="sv-SE" sz="2400" dirty="0" smtClean="0"/>
              <a:t>The </a:t>
            </a:r>
            <a:r>
              <a:rPr lang="sv-SE" sz="2400" dirty="0" err="1" smtClean="0"/>
              <a:t>demography</a:t>
            </a:r>
            <a:r>
              <a:rPr lang="sv-SE" sz="2400" dirty="0" smtClean="0"/>
              <a:t> – </a:t>
            </a:r>
            <a:r>
              <a:rPr lang="sv-SE" sz="2400" dirty="0" err="1" smtClean="0"/>
              <a:t>decreasing</a:t>
            </a:r>
            <a:r>
              <a:rPr lang="sv-SE" sz="2400" dirty="0" smtClean="0"/>
              <a:t> </a:t>
            </a:r>
            <a:r>
              <a:rPr lang="sv-SE" sz="2400" dirty="0" err="1" smtClean="0"/>
              <a:t>batches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students</a:t>
            </a:r>
          </a:p>
          <a:p>
            <a:pPr>
              <a:lnSpc>
                <a:spcPct val="80000"/>
              </a:lnSpc>
            </a:pPr>
            <a:r>
              <a:rPr lang="sv-SE" sz="2400" dirty="0" smtClean="0"/>
              <a:t>”Does it </a:t>
            </a:r>
            <a:r>
              <a:rPr lang="sv-SE" sz="2400" dirty="0" err="1" smtClean="0"/>
              <a:t>pay</a:t>
            </a:r>
            <a:r>
              <a:rPr lang="sv-SE" sz="2400" dirty="0" smtClean="0"/>
              <a:t> off?”</a:t>
            </a:r>
          </a:p>
          <a:p>
            <a:endParaRPr lang="sv-SE" sz="2400" dirty="0" smtClean="0"/>
          </a:p>
        </p:txBody>
      </p:sp>
    </p:spTree>
    <p:extLst>
      <p:ext uri="{BB962C8B-B14F-4D97-AF65-F5344CB8AC3E}">
        <p14:creationId xmlns:p14="http://schemas.microsoft.com/office/powerpoint/2010/main" val="405956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ubrik 1"/>
          <p:cNvSpPr>
            <a:spLocks noGrp="1"/>
          </p:cNvSpPr>
          <p:nvPr>
            <p:ph type="title"/>
          </p:nvPr>
        </p:nvSpPr>
        <p:spPr>
          <a:xfrm>
            <a:off x="1053979" y="1054101"/>
            <a:ext cx="6969369" cy="846136"/>
          </a:xfrm>
        </p:spPr>
        <p:txBody>
          <a:bodyPr>
            <a:normAutofit fontScale="90000"/>
          </a:bodyPr>
          <a:lstStyle/>
          <a:p>
            <a:r>
              <a:rPr lang="sv-SE" dirty="0"/>
              <a:t>Challenges and Trends </a:t>
            </a:r>
            <a:r>
              <a:rPr lang="sv-SE" dirty="0" smtClean="0"/>
              <a:t>VII</a:t>
            </a:r>
            <a:br>
              <a:rPr lang="sv-SE" dirty="0" smtClean="0"/>
            </a:br>
            <a:r>
              <a:rPr lang="sv-SE" sz="3200" dirty="0" smtClean="0"/>
              <a:t>and all the rest…</a:t>
            </a:r>
          </a:p>
        </p:txBody>
      </p:sp>
      <p:sp>
        <p:nvSpPr>
          <p:cNvPr id="21507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FontTx/>
              <a:buNone/>
              <a:defRPr/>
            </a:pPr>
            <a:endParaRPr lang="sv-SE" sz="2400" b="1" dirty="0" smtClean="0"/>
          </a:p>
          <a:p>
            <a:pPr>
              <a:defRPr/>
            </a:pPr>
            <a:r>
              <a:rPr lang="sv-SE" sz="2400" dirty="0" smtClean="0"/>
              <a:t>The revolution </a:t>
            </a:r>
            <a:r>
              <a:rPr lang="sv-SE" sz="2400" dirty="0" err="1" smtClean="0"/>
              <a:t>of</a:t>
            </a:r>
            <a:r>
              <a:rPr lang="sv-SE" sz="2400" dirty="0" smtClean="0"/>
              <a:t> ICT – still not fulfilled – </a:t>
            </a:r>
            <a:r>
              <a:rPr lang="sv-SE" sz="2400" dirty="0" err="1" smtClean="0"/>
              <a:t>MOOCs</a:t>
            </a:r>
            <a:endParaRPr lang="sv-SE" sz="2400" dirty="0" smtClean="0"/>
          </a:p>
          <a:p>
            <a:pPr>
              <a:defRPr/>
            </a:pPr>
            <a:r>
              <a:rPr lang="sv-SE" sz="2400" dirty="0" smtClean="0"/>
              <a:t>The </a:t>
            </a:r>
            <a:r>
              <a:rPr lang="sv-SE" sz="2400" dirty="0" err="1" smtClean="0"/>
              <a:t>Internationalization</a:t>
            </a:r>
            <a:r>
              <a:rPr lang="sv-SE" sz="2400" dirty="0" smtClean="0"/>
              <a:t> and </a:t>
            </a:r>
            <a:r>
              <a:rPr lang="sv-SE" sz="2400" dirty="0" err="1" smtClean="0"/>
              <a:t>its</a:t>
            </a:r>
            <a:r>
              <a:rPr lang="sv-SE" sz="2400" dirty="0" smtClean="0"/>
              <a:t> </a:t>
            </a:r>
            <a:r>
              <a:rPr lang="sv-SE" sz="2400" dirty="0" err="1" smtClean="0"/>
              <a:t>myths</a:t>
            </a:r>
            <a:r>
              <a:rPr lang="sv-SE" sz="2400" dirty="0" smtClean="0"/>
              <a:t>  </a:t>
            </a:r>
          </a:p>
          <a:p>
            <a:pPr>
              <a:defRPr/>
            </a:pPr>
            <a:r>
              <a:rPr lang="sv-SE" sz="2400" dirty="0" smtClean="0"/>
              <a:t>University/University College – </a:t>
            </a:r>
            <a:r>
              <a:rPr lang="sv-SE" sz="2400" dirty="0" err="1" smtClean="0"/>
              <a:t>Higher</a:t>
            </a:r>
            <a:r>
              <a:rPr lang="sv-SE" sz="2400" dirty="0" smtClean="0"/>
              <a:t> </a:t>
            </a:r>
            <a:r>
              <a:rPr lang="sv-SE" sz="2400" dirty="0" err="1" smtClean="0"/>
              <a:t>Vocational</a:t>
            </a:r>
            <a:r>
              <a:rPr lang="sv-SE" sz="2400" dirty="0" smtClean="0"/>
              <a:t>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; a new </a:t>
            </a:r>
            <a:r>
              <a:rPr lang="sv-SE" sz="2400" dirty="0" err="1" smtClean="0"/>
              <a:t>dividing</a:t>
            </a:r>
            <a:r>
              <a:rPr lang="sv-SE" sz="2400" dirty="0" smtClean="0"/>
              <a:t> </a:t>
            </a:r>
            <a:r>
              <a:rPr lang="sv-SE" sz="2400" dirty="0" err="1" smtClean="0"/>
              <a:t>up</a:t>
            </a:r>
            <a:r>
              <a:rPr lang="sv-SE" sz="2400" dirty="0" smtClean="0"/>
              <a:t>? </a:t>
            </a:r>
          </a:p>
          <a:p>
            <a:pPr>
              <a:defRPr/>
            </a:pPr>
            <a:r>
              <a:rPr lang="sv-SE" sz="2400" dirty="0" err="1" smtClean="0"/>
              <a:t>How</a:t>
            </a:r>
            <a:r>
              <a:rPr lang="sv-SE" sz="2400" dirty="0" smtClean="0"/>
              <a:t> </a:t>
            </a:r>
            <a:r>
              <a:rPr lang="sv-SE" sz="2400" dirty="0" err="1" smtClean="0"/>
              <a:t>many</a:t>
            </a:r>
            <a:r>
              <a:rPr lang="sv-SE" sz="2400" dirty="0" smtClean="0"/>
              <a:t> </a:t>
            </a:r>
            <a:r>
              <a:rPr lang="sv-SE" sz="2400" dirty="0" err="1" smtClean="0"/>
              <a:t>shall</a:t>
            </a:r>
            <a:r>
              <a:rPr lang="sv-SE" sz="2400" dirty="0" smtClean="0"/>
              <a:t> </a:t>
            </a:r>
            <a:r>
              <a:rPr lang="sv-SE" sz="2400" dirty="0" err="1" smtClean="0"/>
              <a:t>we</a:t>
            </a:r>
            <a:r>
              <a:rPr lang="sv-SE" sz="2400" dirty="0" smtClean="0"/>
              <a:t> </a:t>
            </a:r>
            <a:r>
              <a:rPr lang="sv-SE" sz="2400" dirty="0" err="1" smtClean="0"/>
              <a:t>educate</a:t>
            </a:r>
            <a:r>
              <a:rPr lang="sv-SE" sz="2400" dirty="0" smtClean="0"/>
              <a:t> and </a:t>
            </a:r>
            <a:r>
              <a:rPr lang="sv-SE" sz="2400" dirty="0" err="1" smtClean="0"/>
              <a:t>how</a:t>
            </a:r>
            <a:r>
              <a:rPr lang="sv-SE" sz="2400" dirty="0" smtClean="0"/>
              <a:t> </a:t>
            </a:r>
            <a:r>
              <a:rPr lang="sv-SE" sz="2400" dirty="0" err="1" smtClean="0"/>
              <a:t>many</a:t>
            </a:r>
            <a:r>
              <a:rPr lang="sv-SE" sz="2400" dirty="0" smtClean="0"/>
              <a:t>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needed</a:t>
            </a:r>
            <a:r>
              <a:rPr lang="sv-SE" sz="2400" dirty="0" smtClean="0"/>
              <a:t>? Is </a:t>
            </a:r>
            <a:r>
              <a:rPr lang="sv-SE" sz="2400" dirty="0" err="1" smtClean="0"/>
              <a:t>there</a:t>
            </a:r>
            <a:r>
              <a:rPr lang="sv-SE" sz="2400" dirty="0" smtClean="0"/>
              <a:t> an ”over-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”?</a:t>
            </a:r>
          </a:p>
          <a:p>
            <a:pPr>
              <a:defRPr/>
            </a:pPr>
            <a:r>
              <a:rPr lang="sv-SE" sz="2400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543135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ubrik 1"/>
          <p:cNvSpPr>
            <a:spLocks noGrp="1"/>
          </p:cNvSpPr>
          <p:nvPr>
            <p:ph type="title"/>
          </p:nvPr>
        </p:nvSpPr>
        <p:spPr>
          <a:xfrm>
            <a:off x="942976" y="1116664"/>
            <a:ext cx="7227887" cy="850240"/>
          </a:xfrm>
        </p:spPr>
        <p:txBody>
          <a:bodyPr>
            <a:normAutofit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sz="2800" dirty="0" err="1"/>
              <a:t>W</a:t>
            </a:r>
            <a:r>
              <a:rPr lang="sv-SE" sz="2800" dirty="0" err="1" smtClean="0"/>
              <a:t>hat</a:t>
            </a:r>
            <a:r>
              <a:rPr lang="sv-SE" sz="2800" dirty="0" smtClean="0"/>
              <a:t> is the </a:t>
            </a:r>
            <a:r>
              <a:rPr lang="sv-SE" sz="2800" dirty="0" err="1" smtClean="0"/>
              <a:t>Direction</a:t>
            </a:r>
            <a:r>
              <a:rPr lang="sv-SE" sz="2800" dirty="0" smtClean="0"/>
              <a:t> </a:t>
            </a:r>
            <a:r>
              <a:rPr lang="sv-SE" sz="2800" dirty="0" err="1" smtClean="0"/>
              <a:t>of</a:t>
            </a:r>
            <a:r>
              <a:rPr lang="sv-SE" sz="2800" dirty="0" smtClean="0"/>
              <a:t> Swedish HE?</a:t>
            </a:r>
          </a:p>
        </p:txBody>
      </p:sp>
      <p:sp>
        <p:nvSpPr>
          <p:cNvPr id="23555" name="Platshållare för innehåll 2"/>
          <p:cNvSpPr>
            <a:spLocks noGrp="1"/>
          </p:cNvSpPr>
          <p:nvPr>
            <p:ph idx="1"/>
          </p:nvPr>
        </p:nvSpPr>
        <p:spPr>
          <a:xfrm>
            <a:off x="937260" y="2133600"/>
            <a:ext cx="7888752" cy="2590800"/>
          </a:xfrm>
        </p:spPr>
        <p:txBody>
          <a:bodyPr>
            <a:noAutofit/>
          </a:bodyPr>
          <a:lstStyle/>
          <a:p>
            <a:r>
              <a:rPr lang="sv-SE" sz="2400" dirty="0" smtClean="0"/>
              <a:t>HE </a:t>
            </a:r>
            <a:r>
              <a:rPr lang="sv-SE" sz="2400" dirty="0" err="1" smtClean="0"/>
              <a:t>can’t</a:t>
            </a:r>
            <a:r>
              <a:rPr lang="sv-SE" sz="2400" dirty="0" smtClean="0"/>
              <a:t> </a:t>
            </a:r>
            <a:r>
              <a:rPr lang="sv-SE" sz="2400" dirty="0" err="1" smtClean="0"/>
              <a:t>continue</a:t>
            </a:r>
            <a:r>
              <a:rPr lang="sv-SE" sz="2400" dirty="0" smtClean="0"/>
              <a:t> </a:t>
            </a:r>
            <a:r>
              <a:rPr lang="sv-SE" sz="2400" dirty="0" err="1" smtClean="0"/>
              <a:t>according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today’s</a:t>
            </a:r>
            <a:r>
              <a:rPr lang="sv-SE" sz="2400" dirty="0" smtClean="0"/>
              <a:t> straight </a:t>
            </a:r>
            <a:r>
              <a:rPr lang="sv-SE" sz="2400" dirty="0" err="1" smtClean="0"/>
              <a:t>line</a:t>
            </a:r>
            <a:r>
              <a:rPr lang="sv-SE" sz="2400" dirty="0"/>
              <a:t>.</a:t>
            </a:r>
            <a:endParaRPr lang="sv-SE" sz="2400" dirty="0" smtClean="0"/>
          </a:p>
          <a:p>
            <a:r>
              <a:rPr lang="sv-SE" sz="2400" dirty="0" smtClean="0"/>
              <a:t>No </a:t>
            </a:r>
            <a:r>
              <a:rPr lang="sv-SE" sz="2400" dirty="0" err="1" smtClean="0"/>
              <a:t>clear</a:t>
            </a:r>
            <a:r>
              <a:rPr lang="sv-SE" sz="2400" dirty="0" smtClean="0"/>
              <a:t> </a:t>
            </a:r>
            <a:r>
              <a:rPr lang="sv-SE" sz="2400" dirty="0" err="1" smtClean="0"/>
              <a:t>direction</a:t>
            </a:r>
            <a:r>
              <a:rPr lang="sv-SE" sz="2400" dirty="0" smtClean="0"/>
              <a:t> - no </a:t>
            </a:r>
            <a:r>
              <a:rPr lang="sv-SE" sz="2400" dirty="0" err="1" smtClean="0"/>
              <a:t>pronounced</a:t>
            </a:r>
            <a:r>
              <a:rPr lang="sv-SE" sz="2400" dirty="0" smtClean="0"/>
              <a:t> </a:t>
            </a:r>
            <a:r>
              <a:rPr lang="sv-SE" sz="2400" dirty="0" err="1" smtClean="0"/>
              <a:t>map</a:t>
            </a:r>
            <a:r>
              <a:rPr lang="sv-SE" sz="2400" dirty="0" smtClean="0"/>
              <a:t> – </a:t>
            </a:r>
            <a:r>
              <a:rPr lang="sv-SE" sz="2400" dirty="0" err="1" smtClean="0"/>
              <a:t>but</a:t>
            </a:r>
            <a:r>
              <a:rPr lang="sv-SE" sz="2400" dirty="0" smtClean="0"/>
              <a:t> </a:t>
            </a:r>
            <a:r>
              <a:rPr lang="sv-SE" sz="2400" dirty="0" err="1" smtClean="0"/>
              <a:t>this</a:t>
            </a:r>
            <a:r>
              <a:rPr lang="sv-SE" sz="2400" dirty="0" smtClean="0"/>
              <a:t> </a:t>
            </a:r>
            <a:r>
              <a:rPr lang="sv-SE" sz="2400" dirty="0" err="1" smtClean="0"/>
              <a:t>may</a:t>
            </a:r>
            <a:r>
              <a:rPr lang="sv-SE" sz="2400" dirty="0" smtClean="0"/>
              <a:t> be the </a:t>
            </a:r>
            <a:r>
              <a:rPr lang="sv-SE" sz="2400" dirty="0" err="1" smtClean="0"/>
              <a:t>consequence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the </a:t>
            </a:r>
            <a:r>
              <a:rPr lang="sv-SE" sz="2400" dirty="0" err="1" smtClean="0"/>
              <a:t>unclarity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a </a:t>
            </a:r>
            <a:r>
              <a:rPr lang="sv-SE" sz="2400" dirty="0" err="1" smtClean="0"/>
              <a:t>transition</a:t>
            </a:r>
            <a:r>
              <a:rPr lang="sv-SE" sz="2400" dirty="0"/>
              <a:t>-</a:t>
            </a:r>
            <a:r>
              <a:rPr lang="sv-SE" sz="2400" dirty="0" smtClean="0"/>
              <a:t>period.</a:t>
            </a:r>
          </a:p>
          <a:p>
            <a:r>
              <a:rPr lang="sv-SE" sz="2400" dirty="0" smtClean="0"/>
              <a:t>H77 - ”the Uniform/Standard University” – expressed the last systematic </a:t>
            </a:r>
            <a:r>
              <a:rPr lang="sv-SE" sz="2400" dirty="0" err="1" smtClean="0"/>
              <a:t>idea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HE.</a:t>
            </a:r>
          </a:p>
          <a:p>
            <a:r>
              <a:rPr lang="sv-SE" sz="2400" dirty="0" err="1" smtClean="0"/>
              <a:t>Today</a:t>
            </a:r>
            <a:r>
              <a:rPr lang="sv-SE" sz="2400" dirty="0" smtClean="0"/>
              <a:t>: </a:t>
            </a:r>
            <a:r>
              <a:rPr lang="sv-SE" sz="2400" dirty="0" err="1" smtClean="0"/>
              <a:t>There</a:t>
            </a:r>
            <a:r>
              <a:rPr lang="sv-SE" sz="2400" dirty="0" smtClean="0"/>
              <a:t> is </a:t>
            </a:r>
            <a:r>
              <a:rPr lang="sv-SE" sz="2400" dirty="0" err="1" smtClean="0"/>
              <a:t>one</a:t>
            </a:r>
            <a:r>
              <a:rPr lang="sv-SE" sz="2400" dirty="0" smtClean="0"/>
              <a:t> </a:t>
            </a:r>
            <a:r>
              <a:rPr lang="sv-SE" sz="2400" dirty="0" err="1" smtClean="0"/>
              <a:t>idea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an </a:t>
            </a:r>
            <a:r>
              <a:rPr lang="sv-SE" sz="2400" i="1" dirty="0" err="1" smtClean="0"/>
              <a:t>elite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university</a:t>
            </a:r>
            <a:r>
              <a:rPr lang="sv-SE" sz="2400" dirty="0" smtClean="0"/>
              <a:t>, </a:t>
            </a:r>
            <a:r>
              <a:rPr lang="sv-SE" sz="2400" dirty="0" err="1" smtClean="0"/>
              <a:t>but</a:t>
            </a:r>
            <a:r>
              <a:rPr lang="sv-SE" sz="2400" dirty="0" smtClean="0"/>
              <a:t> </a:t>
            </a:r>
            <a:r>
              <a:rPr lang="sv-SE" sz="2400" dirty="0" err="1" smtClean="0"/>
              <a:t>what</a:t>
            </a:r>
            <a:r>
              <a:rPr lang="sv-SE" sz="2400" dirty="0" smtClean="0"/>
              <a:t> </a:t>
            </a:r>
            <a:r>
              <a:rPr lang="sv-SE" sz="2400" dirty="0" err="1" smtClean="0"/>
              <a:t>else</a:t>
            </a:r>
            <a:r>
              <a:rPr lang="sv-SE" sz="2400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721933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ubrik 1"/>
          <p:cNvSpPr>
            <a:spLocks noGrp="1"/>
          </p:cNvSpPr>
          <p:nvPr>
            <p:ph type="title"/>
          </p:nvPr>
        </p:nvSpPr>
        <p:spPr>
          <a:xfrm>
            <a:off x="957263" y="1116663"/>
            <a:ext cx="7227887" cy="850240"/>
          </a:xfrm>
        </p:spPr>
        <p:txBody>
          <a:bodyPr/>
          <a:lstStyle/>
          <a:p>
            <a:r>
              <a:rPr lang="en-GB" dirty="0" smtClean="0"/>
              <a:t>Three Solutions</a:t>
            </a:r>
          </a:p>
        </p:txBody>
      </p:sp>
      <p:sp>
        <p:nvSpPr>
          <p:cNvPr id="24579" name="Platshållare för innehåll 2"/>
          <p:cNvSpPr>
            <a:spLocks noGrp="1"/>
          </p:cNvSpPr>
          <p:nvPr>
            <p:ph idx="1"/>
          </p:nvPr>
        </p:nvSpPr>
        <p:spPr>
          <a:xfrm>
            <a:off x="1014414" y="1844676"/>
            <a:ext cx="6969369" cy="2951163"/>
          </a:xfrm>
        </p:spPr>
        <p:txBody>
          <a:bodyPr>
            <a:normAutofit/>
          </a:bodyPr>
          <a:lstStyle/>
          <a:p>
            <a:endParaRPr lang="sv-SE" sz="2400" dirty="0" smtClean="0"/>
          </a:p>
          <a:p>
            <a:r>
              <a:rPr lang="sv-SE" sz="2400" dirty="0" err="1" smtClean="0"/>
              <a:t>Cooperation</a:t>
            </a:r>
            <a:endParaRPr lang="sv-SE" sz="2400" dirty="0" smtClean="0"/>
          </a:p>
          <a:p>
            <a:r>
              <a:rPr lang="sv-SE" sz="2400" dirty="0" err="1" smtClean="0"/>
              <a:t>Profiling</a:t>
            </a:r>
            <a:endParaRPr lang="sv-SE" sz="2400" dirty="0" smtClean="0"/>
          </a:p>
          <a:p>
            <a:r>
              <a:rPr lang="sv-SE" sz="2400" dirty="0" err="1" smtClean="0"/>
              <a:t>Autonomy</a:t>
            </a:r>
            <a:endParaRPr lang="sv-SE" sz="24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59881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874494" y="1111252"/>
            <a:ext cx="7334958" cy="619125"/>
          </a:xfrm>
        </p:spPr>
        <p:txBody>
          <a:bodyPr/>
          <a:lstStyle/>
          <a:p>
            <a:r>
              <a:rPr lang="sv-SE" dirty="0" smtClean="0"/>
              <a:t>The Swedish </a:t>
            </a:r>
            <a:r>
              <a:rPr lang="sv-SE" dirty="0" err="1" smtClean="0"/>
              <a:t>Higher</a:t>
            </a:r>
            <a:r>
              <a:rPr lang="sv-SE" dirty="0" smtClean="0"/>
              <a:t> </a:t>
            </a:r>
            <a:r>
              <a:rPr lang="sv-SE" dirty="0" err="1" smtClean="0"/>
              <a:t>Education</a:t>
            </a:r>
            <a:r>
              <a:rPr lang="sv-SE" dirty="0" smtClean="0"/>
              <a:t> Landscape 2013</a:t>
            </a:r>
            <a:endParaRPr lang="sv-SE" i="1" dirty="0" smtClean="0"/>
          </a:p>
        </p:txBody>
      </p:sp>
      <p:sp>
        <p:nvSpPr>
          <p:cNvPr id="8195" name="Platshållare för innehåll 2"/>
          <p:cNvSpPr>
            <a:spLocks noGrp="1"/>
          </p:cNvSpPr>
          <p:nvPr>
            <p:ph idx="1"/>
          </p:nvPr>
        </p:nvSpPr>
        <p:spPr>
          <a:xfrm>
            <a:off x="1091345" y="2032001"/>
            <a:ext cx="6969369" cy="3843019"/>
          </a:xfrm>
        </p:spPr>
        <p:txBody>
          <a:bodyPr>
            <a:noAutofit/>
          </a:bodyPr>
          <a:lstStyle/>
          <a:p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universities</a:t>
            </a:r>
            <a:r>
              <a:rPr lang="sv-SE" sz="2400" dirty="0" smtClean="0"/>
              <a:t> and </a:t>
            </a:r>
            <a:r>
              <a:rPr lang="sv-SE" sz="2400" dirty="0" err="1" smtClean="0"/>
              <a:t>university</a:t>
            </a:r>
            <a:r>
              <a:rPr lang="sv-SE" sz="2400" dirty="0" smtClean="0"/>
              <a:t> colleges  </a:t>
            </a:r>
            <a:r>
              <a:rPr lang="sv-SE" sz="2400" dirty="0" err="1" smtClean="0"/>
              <a:t>than</a:t>
            </a:r>
            <a:r>
              <a:rPr lang="sv-SE" sz="2400" dirty="0" smtClean="0"/>
              <a:t> </a:t>
            </a:r>
            <a:r>
              <a:rPr lang="sv-SE" sz="2400" dirty="0" err="1" smtClean="0"/>
              <a:t>ever</a:t>
            </a:r>
            <a:endParaRPr lang="sv-SE" sz="2400" dirty="0" smtClean="0"/>
          </a:p>
          <a:p>
            <a:r>
              <a:rPr lang="sv-SE" sz="2400" dirty="0" err="1" smtClean="0"/>
              <a:t>More</a:t>
            </a:r>
            <a:r>
              <a:rPr lang="sv-SE" sz="2400" dirty="0" smtClean="0"/>
              <a:t> students </a:t>
            </a:r>
            <a:r>
              <a:rPr lang="sv-SE" sz="2400" dirty="0" err="1" smtClean="0"/>
              <a:t>than</a:t>
            </a:r>
            <a:r>
              <a:rPr lang="sv-SE" sz="2400" dirty="0" smtClean="0"/>
              <a:t> </a:t>
            </a:r>
            <a:r>
              <a:rPr lang="sv-SE" sz="2400" dirty="0" err="1" smtClean="0"/>
              <a:t>ever</a:t>
            </a:r>
            <a:r>
              <a:rPr lang="sv-SE" sz="2400" dirty="0" smtClean="0"/>
              <a:t> (</a:t>
            </a:r>
            <a:r>
              <a:rPr lang="sv-SE" sz="2400" dirty="0" err="1" smtClean="0"/>
              <a:t>almost</a:t>
            </a:r>
            <a:r>
              <a:rPr lang="sv-SE" sz="2400" dirty="0" smtClean="0"/>
              <a:t>)</a:t>
            </a:r>
          </a:p>
          <a:p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teachers</a:t>
            </a:r>
            <a:r>
              <a:rPr lang="sv-SE" sz="2400" dirty="0" smtClean="0"/>
              <a:t> and researchers </a:t>
            </a:r>
            <a:r>
              <a:rPr lang="sv-SE" sz="2400" dirty="0" err="1" smtClean="0"/>
              <a:t>than</a:t>
            </a:r>
            <a:r>
              <a:rPr lang="sv-SE" sz="2400" dirty="0" smtClean="0"/>
              <a:t> </a:t>
            </a:r>
            <a:r>
              <a:rPr lang="sv-SE" sz="2400" dirty="0" err="1" smtClean="0"/>
              <a:t>ever</a:t>
            </a:r>
            <a:endParaRPr lang="sv-SE" sz="2400" dirty="0" smtClean="0"/>
          </a:p>
          <a:p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funding</a:t>
            </a:r>
            <a:r>
              <a:rPr lang="sv-SE" sz="2400" dirty="0" smtClean="0"/>
              <a:t> for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and research </a:t>
            </a:r>
            <a:r>
              <a:rPr lang="sv-SE" sz="2400" dirty="0" err="1" smtClean="0"/>
              <a:t>than</a:t>
            </a:r>
            <a:r>
              <a:rPr lang="sv-SE" sz="2400" dirty="0" smtClean="0"/>
              <a:t> </a:t>
            </a:r>
            <a:r>
              <a:rPr lang="sv-SE" sz="2400" dirty="0" err="1" smtClean="0"/>
              <a:t>ever</a:t>
            </a:r>
            <a:endParaRPr lang="sv-SE" sz="2400" dirty="0" smtClean="0"/>
          </a:p>
          <a:p>
            <a:r>
              <a:rPr lang="sv-SE" sz="2400" dirty="0" err="1" smtClean="0"/>
              <a:t>Higher</a:t>
            </a:r>
            <a:r>
              <a:rPr lang="sv-SE" sz="2400" dirty="0" smtClean="0"/>
              <a:t> </a:t>
            </a:r>
            <a:r>
              <a:rPr lang="sv-SE" sz="2400" dirty="0" err="1" smtClean="0"/>
              <a:t>demand</a:t>
            </a:r>
            <a:r>
              <a:rPr lang="sv-SE" sz="2400" dirty="0" smtClean="0"/>
              <a:t> </a:t>
            </a:r>
            <a:r>
              <a:rPr lang="sv-SE" sz="2400" dirty="0" err="1" smtClean="0"/>
              <a:t>than</a:t>
            </a:r>
            <a:r>
              <a:rPr lang="sv-SE" sz="2400" dirty="0" smtClean="0"/>
              <a:t> </a:t>
            </a:r>
            <a:r>
              <a:rPr lang="sv-SE" sz="2400" dirty="0" err="1" smtClean="0"/>
              <a:t>ever</a:t>
            </a:r>
            <a:endParaRPr lang="sv-SE" sz="2400" dirty="0" smtClean="0"/>
          </a:p>
          <a:p>
            <a:r>
              <a:rPr lang="sv-SE" sz="2400" dirty="0" err="1" smtClean="0"/>
              <a:t>Higher</a:t>
            </a:r>
            <a:r>
              <a:rPr lang="sv-SE" sz="2400" dirty="0" smtClean="0"/>
              <a:t> trust </a:t>
            </a:r>
            <a:r>
              <a:rPr lang="sv-SE" sz="2400" dirty="0" err="1" smtClean="0"/>
              <a:t>than</a:t>
            </a:r>
            <a:r>
              <a:rPr lang="sv-SE" sz="2400" dirty="0" smtClean="0"/>
              <a:t> </a:t>
            </a:r>
            <a:r>
              <a:rPr lang="sv-SE" sz="2400" dirty="0" err="1" smtClean="0"/>
              <a:t>ever</a:t>
            </a:r>
            <a:r>
              <a:rPr lang="sv-SE" sz="2400" dirty="0" smtClean="0"/>
              <a:t> (</a:t>
            </a:r>
            <a:r>
              <a:rPr lang="sv-SE" sz="2400" dirty="0" err="1" smtClean="0"/>
              <a:t>almost</a:t>
            </a:r>
            <a:r>
              <a:rPr lang="sv-SE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30398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ubrik 1"/>
          <p:cNvSpPr>
            <a:spLocks noGrp="1"/>
          </p:cNvSpPr>
          <p:nvPr>
            <p:ph type="title"/>
          </p:nvPr>
        </p:nvSpPr>
        <p:spPr>
          <a:xfrm>
            <a:off x="957263" y="1102376"/>
            <a:ext cx="7227887" cy="850240"/>
          </a:xfrm>
        </p:spPr>
        <p:txBody>
          <a:bodyPr>
            <a:normAutofit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Cooperation</a:t>
            </a:r>
            <a:endParaRPr lang="sv-SE" dirty="0" smtClean="0"/>
          </a:p>
        </p:txBody>
      </p:sp>
      <p:sp>
        <p:nvSpPr>
          <p:cNvPr id="23555" name="Platshållare för innehåll 2"/>
          <p:cNvSpPr>
            <a:spLocks noGrp="1"/>
          </p:cNvSpPr>
          <p:nvPr>
            <p:ph idx="1"/>
          </p:nvPr>
        </p:nvSpPr>
        <p:spPr>
          <a:xfrm>
            <a:off x="1049217" y="1773238"/>
            <a:ext cx="6051672" cy="434181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endParaRPr lang="sv-SE" sz="2600" dirty="0" smtClean="0"/>
          </a:p>
          <a:p>
            <a:pPr>
              <a:defRPr/>
            </a:pPr>
            <a:r>
              <a:rPr lang="sv-SE" sz="2600" dirty="0" err="1" smtClean="0"/>
              <a:t>Cooperation</a:t>
            </a:r>
            <a:r>
              <a:rPr lang="sv-SE" sz="2600" dirty="0" smtClean="0"/>
              <a:t> </a:t>
            </a:r>
            <a:r>
              <a:rPr lang="sv-SE" sz="2600" dirty="0" err="1" smtClean="0"/>
              <a:t>works</a:t>
            </a:r>
            <a:r>
              <a:rPr lang="sv-SE" sz="2600" dirty="0" smtClean="0"/>
              <a:t> </a:t>
            </a:r>
            <a:r>
              <a:rPr lang="sv-SE" sz="2600" dirty="0" err="1" smtClean="0"/>
              <a:t>well</a:t>
            </a:r>
            <a:r>
              <a:rPr lang="sv-SE" sz="2600" dirty="0" smtClean="0"/>
              <a:t> </a:t>
            </a:r>
            <a:r>
              <a:rPr lang="sv-SE" sz="2600" dirty="0" err="1" smtClean="0"/>
              <a:t>between</a:t>
            </a:r>
            <a:r>
              <a:rPr lang="sv-SE" sz="2600" dirty="0" smtClean="0"/>
              <a:t> </a:t>
            </a:r>
            <a:r>
              <a:rPr lang="sv-SE" sz="2600" dirty="0" err="1" smtClean="0"/>
              <a:t>many</a:t>
            </a:r>
            <a:r>
              <a:rPr lang="sv-SE" sz="2600" dirty="0" smtClean="0"/>
              <a:t> </a:t>
            </a:r>
            <a:r>
              <a:rPr lang="sv-SE" sz="2600" dirty="0" err="1" smtClean="0"/>
              <a:t>HEIs</a:t>
            </a:r>
            <a:r>
              <a:rPr lang="sv-SE" sz="2600" dirty="0" smtClean="0"/>
              <a:t>, </a:t>
            </a:r>
            <a:r>
              <a:rPr lang="sv-SE" sz="2600" dirty="0" err="1" smtClean="0"/>
              <a:t>but</a:t>
            </a:r>
            <a:endParaRPr lang="sv-SE" sz="2600" dirty="0" smtClean="0"/>
          </a:p>
          <a:p>
            <a:pPr lvl="1">
              <a:defRPr/>
            </a:pPr>
            <a:r>
              <a:rPr lang="sv-SE" sz="2600" dirty="0" smtClean="0"/>
              <a:t>Persistent </a:t>
            </a:r>
            <a:r>
              <a:rPr lang="sv-SE" sz="2600" dirty="0" err="1" smtClean="0"/>
              <a:t>cooperation</a:t>
            </a:r>
            <a:r>
              <a:rPr lang="sv-SE" sz="2600" dirty="0" smtClean="0"/>
              <a:t> </a:t>
            </a:r>
            <a:r>
              <a:rPr lang="sv-SE" sz="2600" dirty="0" err="1" smtClean="0"/>
              <a:t>demands</a:t>
            </a:r>
            <a:r>
              <a:rPr lang="sv-SE" sz="2600" dirty="0" smtClean="0"/>
              <a:t> alteration in Swedish </a:t>
            </a:r>
            <a:r>
              <a:rPr lang="sv-SE" sz="2600" dirty="0" err="1" smtClean="0"/>
              <a:t>law</a:t>
            </a:r>
            <a:endParaRPr lang="sv-SE" sz="2600" dirty="0" smtClean="0"/>
          </a:p>
          <a:p>
            <a:pPr marL="457200" lvl="1" indent="0">
              <a:buFontTx/>
              <a:buNone/>
              <a:defRPr/>
            </a:pPr>
            <a:endParaRPr lang="sv-SE" sz="2600" dirty="0"/>
          </a:p>
          <a:p>
            <a:pPr>
              <a:defRPr/>
            </a:pPr>
            <a:r>
              <a:rPr lang="sv-SE" sz="2600" dirty="0" err="1"/>
              <a:t>M</a:t>
            </a:r>
            <a:r>
              <a:rPr lang="sv-SE" sz="2600" dirty="0" err="1" smtClean="0"/>
              <a:t>ergers</a:t>
            </a:r>
            <a:endParaRPr lang="sv-SE" sz="2600" dirty="0" smtClean="0"/>
          </a:p>
          <a:p>
            <a:pPr lvl="1">
              <a:buFont typeface="Wingdings" pitchFamily="2" charset="2"/>
              <a:buChar char="ü"/>
              <a:defRPr/>
            </a:pPr>
            <a:r>
              <a:rPr lang="sv-SE" sz="2200" dirty="0" err="1" smtClean="0"/>
              <a:t>Linnaeus</a:t>
            </a:r>
            <a:r>
              <a:rPr lang="sv-SE" sz="2200" dirty="0" smtClean="0"/>
              <a:t> University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sv-SE" sz="2200" dirty="0" smtClean="0"/>
              <a:t>Stockholm Academy of Dramatic Arts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sv-SE" sz="2200" dirty="0" smtClean="0"/>
              <a:t>UU - </a:t>
            </a:r>
            <a:r>
              <a:rPr lang="sv-SE" sz="2200" dirty="0" err="1" smtClean="0"/>
              <a:t>HGo</a:t>
            </a:r>
            <a:endParaRPr lang="sv-SE" sz="2200" dirty="0" smtClean="0"/>
          </a:p>
          <a:p>
            <a:pPr>
              <a:defRPr/>
            </a:pPr>
            <a:r>
              <a:rPr lang="sv-SE" sz="2200" b="1" i="1" dirty="0" err="1" smtClean="0"/>
              <a:t>More</a:t>
            </a:r>
            <a:r>
              <a:rPr lang="sv-SE" sz="2200" b="1" i="1" dirty="0" smtClean="0"/>
              <a:t> </a:t>
            </a:r>
            <a:r>
              <a:rPr lang="sv-SE" sz="2200" b="1" i="1" dirty="0" err="1" smtClean="0"/>
              <a:t>mergers</a:t>
            </a:r>
            <a:r>
              <a:rPr lang="sv-SE" sz="2200" b="1" i="1" dirty="0" smtClean="0"/>
              <a:t> </a:t>
            </a:r>
            <a:r>
              <a:rPr lang="sv-SE" sz="2200" b="1" i="1" dirty="0" err="1" smtClean="0"/>
              <a:t>will</a:t>
            </a:r>
            <a:r>
              <a:rPr lang="sv-SE" sz="2200" b="1" i="1" dirty="0" smtClean="0"/>
              <a:t> come!</a:t>
            </a:r>
          </a:p>
        </p:txBody>
      </p:sp>
    </p:spTree>
    <p:extLst>
      <p:ext uri="{BB962C8B-B14F-4D97-AF65-F5344CB8AC3E}">
        <p14:creationId xmlns:p14="http://schemas.microsoft.com/office/powerpoint/2010/main" val="307979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ubrik 1"/>
          <p:cNvSpPr>
            <a:spLocks noGrp="1"/>
          </p:cNvSpPr>
          <p:nvPr>
            <p:ph type="title"/>
          </p:nvPr>
        </p:nvSpPr>
        <p:spPr>
          <a:xfrm>
            <a:off x="928688" y="1130951"/>
            <a:ext cx="7227887" cy="850240"/>
          </a:xfrm>
        </p:spPr>
        <p:txBody>
          <a:bodyPr/>
          <a:lstStyle/>
          <a:p>
            <a:r>
              <a:rPr lang="sv-SE" dirty="0" err="1" smtClean="0"/>
              <a:t>Profiling</a:t>
            </a:r>
            <a:r>
              <a:rPr lang="sv-SE" dirty="0" smtClean="0"/>
              <a:t> -  Different Missions and Tasks</a:t>
            </a:r>
          </a:p>
        </p:txBody>
      </p:sp>
      <p:sp>
        <p:nvSpPr>
          <p:cNvPr id="24579" name="Platshållare för innehåll 2"/>
          <p:cNvSpPr>
            <a:spLocks noGrp="1"/>
          </p:cNvSpPr>
          <p:nvPr>
            <p:ph idx="1"/>
          </p:nvPr>
        </p:nvSpPr>
        <p:spPr>
          <a:xfrm>
            <a:off x="949935" y="1858965"/>
            <a:ext cx="7643446" cy="4098924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endParaRPr lang="sv-SE" i="1" dirty="0" smtClean="0"/>
          </a:p>
          <a:p>
            <a:pPr marL="0" indent="0">
              <a:buFontTx/>
              <a:buNone/>
              <a:defRPr/>
            </a:pPr>
            <a:r>
              <a:rPr lang="sv-SE" sz="2400" i="1" dirty="0" err="1" smtClean="0"/>
              <a:t>Today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we</a:t>
            </a:r>
            <a:r>
              <a:rPr lang="sv-SE" sz="2400" i="1" dirty="0" smtClean="0"/>
              <a:t> accept </a:t>
            </a:r>
            <a:r>
              <a:rPr lang="sv-SE" sz="2400" i="1" dirty="0" err="1" smtClean="0"/>
              <a:t>differences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between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HEIs</a:t>
            </a:r>
            <a:r>
              <a:rPr lang="sv-SE" sz="2400" i="1" dirty="0" smtClean="0"/>
              <a:t> </a:t>
            </a:r>
          </a:p>
          <a:p>
            <a:pPr>
              <a:defRPr/>
            </a:pPr>
            <a:r>
              <a:rPr lang="sv-SE" sz="2400" dirty="0" err="1" smtClean="0"/>
              <a:t>Traditional</a:t>
            </a:r>
            <a:r>
              <a:rPr lang="sv-SE" sz="2400" dirty="0" smtClean="0"/>
              <a:t> </a:t>
            </a:r>
            <a:r>
              <a:rPr lang="sv-SE" sz="2400" dirty="0" err="1" smtClean="0"/>
              <a:t>comprehensive</a:t>
            </a:r>
            <a:r>
              <a:rPr lang="sv-SE" sz="2400" dirty="0" smtClean="0"/>
              <a:t> </a:t>
            </a:r>
            <a:r>
              <a:rPr lang="sv-SE" sz="2400" dirty="0" err="1" smtClean="0"/>
              <a:t>university</a:t>
            </a:r>
            <a:endParaRPr lang="sv-SE" sz="2400" dirty="0"/>
          </a:p>
          <a:p>
            <a:pPr>
              <a:defRPr/>
            </a:pPr>
            <a:r>
              <a:rPr lang="sv-SE" sz="2400" dirty="0" err="1" smtClean="0"/>
              <a:t>Fachhochschule</a:t>
            </a:r>
            <a:r>
              <a:rPr lang="sv-SE" sz="2400" dirty="0" smtClean="0"/>
              <a:t> – </a:t>
            </a:r>
            <a:r>
              <a:rPr lang="sv-SE" sz="2400" dirty="0" err="1" smtClean="0"/>
              <a:t>specialised</a:t>
            </a:r>
            <a:r>
              <a:rPr lang="sv-SE" sz="2400" dirty="0" smtClean="0"/>
              <a:t> </a:t>
            </a:r>
            <a:r>
              <a:rPr lang="sv-SE" sz="2400" dirty="0" err="1" smtClean="0"/>
              <a:t>higher</a:t>
            </a:r>
            <a:r>
              <a:rPr lang="sv-SE" sz="2400" dirty="0" smtClean="0"/>
              <a:t>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institution</a:t>
            </a:r>
          </a:p>
          <a:p>
            <a:pPr>
              <a:defRPr/>
            </a:pPr>
            <a:r>
              <a:rPr lang="sv-SE" sz="2400" dirty="0" smtClean="0"/>
              <a:t>University College of Fine Arts </a:t>
            </a:r>
          </a:p>
          <a:p>
            <a:pPr marL="0" indent="0">
              <a:buFontTx/>
              <a:buNone/>
              <a:defRPr/>
            </a:pPr>
            <a:r>
              <a:rPr lang="sv-SE" sz="2400" dirty="0" err="1" smtClean="0"/>
              <a:t>But</a:t>
            </a:r>
            <a:r>
              <a:rPr lang="sv-SE" sz="2400" dirty="0" smtClean="0"/>
              <a:t> - the </a:t>
            </a:r>
            <a:r>
              <a:rPr lang="sv-SE" sz="2400" dirty="0" err="1" smtClean="0"/>
              <a:t>free</a:t>
            </a:r>
            <a:r>
              <a:rPr lang="sv-SE" sz="2400" dirty="0" smtClean="0"/>
              <a:t> </a:t>
            </a:r>
            <a:r>
              <a:rPr lang="sv-SE" sz="2400" dirty="0" err="1" smtClean="0"/>
              <a:t>scope</a:t>
            </a:r>
            <a:r>
              <a:rPr lang="sv-SE" sz="2400" dirty="0" smtClean="0"/>
              <a:t> for </a:t>
            </a:r>
            <a:r>
              <a:rPr lang="sv-SE" sz="2400" dirty="0" err="1" smtClean="0"/>
              <a:t>profiling</a:t>
            </a:r>
            <a:r>
              <a:rPr lang="sv-SE" sz="2400" dirty="0" smtClean="0"/>
              <a:t> is </a:t>
            </a:r>
            <a:r>
              <a:rPr lang="sv-SE" sz="2400" dirty="0" err="1" smtClean="0"/>
              <a:t>limited</a:t>
            </a:r>
            <a:r>
              <a:rPr lang="sv-SE" sz="2400" dirty="0" smtClean="0"/>
              <a:t> </a:t>
            </a:r>
          </a:p>
          <a:p>
            <a:pPr marL="0" indent="0">
              <a:buFontTx/>
              <a:buNone/>
              <a:defRPr/>
            </a:pPr>
            <a:r>
              <a:rPr lang="sv-SE" sz="2400" i="1" dirty="0" err="1" smtClean="0"/>
              <a:t>Powers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supporting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standardisation</a:t>
            </a:r>
            <a:r>
              <a:rPr lang="sv-SE" sz="2400" i="1" dirty="0" smtClean="0"/>
              <a:t> and </a:t>
            </a:r>
            <a:r>
              <a:rPr lang="sv-SE" sz="2400" i="1" dirty="0" err="1" smtClean="0"/>
              <a:t>similarity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between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HEIs</a:t>
            </a:r>
            <a:r>
              <a:rPr lang="sv-SE" sz="2400" i="1" dirty="0" smtClean="0"/>
              <a:t> are </a:t>
            </a:r>
            <a:r>
              <a:rPr lang="sv-SE" sz="2400" i="1" dirty="0" err="1" smtClean="0"/>
              <a:t>stronger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than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powers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supporting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differentiation</a:t>
            </a:r>
            <a:r>
              <a:rPr lang="sv-SE" sz="2400" i="1" dirty="0" smtClean="0"/>
              <a:t> and </a:t>
            </a:r>
            <a:r>
              <a:rPr lang="sv-SE" sz="2400" i="1" dirty="0" err="1" smtClean="0"/>
              <a:t>profiled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HEIs</a:t>
            </a:r>
            <a:endParaRPr lang="sv-SE" sz="2400" i="1" dirty="0" smtClean="0"/>
          </a:p>
          <a:p>
            <a:pPr>
              <a:defRPr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75531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ubrik 1"/>
          <p:cNvSpPr>
            <a:spLocks noGrp="1"/>
          </p:cNvSpPr>
          <p:nvPr>
            <p:ph type="title"/>
          </p:nvPr>
        </p:nvSpPr>
        <p:spPr>
          <a:xfrm>
            <a:off x="957263" y="1088088"/>
            <a:ext cx="7227887" cy="850240"/>
          </a:xfrm>
        </p:spPr>
        <p:txBody>
          <a:bodyPr/>
          <a:lstStyle/>
          <a:p>
            <a:r>
              <a:rPr lang="sv-SE" dirty="0" err="1" smtClean="0"/>
              <a:t>Autonomy</a:t>
            </a:r>
            <a:endParaRPr lang="sv-SE" dirty="0" smtClean="0"/>
          </a:p>
        </p:txBody>
      </p:sp>
      <p:sp>
        <p:nvSpPr>
          <p:cNvPr id="2765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sz="2400" dirty="0" err="1" smtClean="0"/>
              <a:t>Who</a:t>
            </a:r>
            <a:r>
              <a:rPr lang="sv-SE" sz="2400" dirty="0" smtClean="0"/>
              <a:t> </a:t>
            </a:r>
            <a:r>
              <a:rPr lang="sv-SE" sz="2400" dirty="0" err="1" smtClean="0"/>
              <a:t>knows</a:t>
            </a:r>
            <a:r>
              <a:rPr lang="sv-SE" sz="2400" dirty="0" smtClean="0"/>
              <a:t>?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567401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ubrik 1"/>
          <p:cNvSpPr>
            <a:spLocks noGrp="1"/>
          </p:cNvSpPr>
          <p:nvPr>
            <p:ph type="title"/>
          </p:nvPr>
        </p:nvSpPr>
        <p:spPr>
          <a:xfrm>
            <a:off x="957263" y="1116663"/>
            <a:ext cx="7227887" cy="850240"/>
          </a:xfrm>
        </p:spPr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is </a:t>
            </a:r>
            <a:r>
              <a:rPr lang="sv-SE" dirty="0" err="1" smtClean="0"/>
              <a:t>required</a:t>
            </a:r>
            <a:r>
              <a:rPr lang="sv-SE" dirty="0" smtClean="0"/>
              <a:t>?</a:t>
            </a:r>
          </a:p>
        </p:txBody>
      </p:sp>
      <p:sp>
        <p:nvSpPr>
          <p:cNvPr id="28675" name="Platshållare för innehåll 2"/>
          <p:cNvSpPr>
            <a:spLocks noGrp="1"/>
          </p:cNvSpPr>
          <p:nvPr>
            <p:ph idx="1"/>
          </p:nvPr>
        </p:nvSpPr>
        <p:spPr>
          <a:xfrm>
            <a:off x="957264" y="1843088"/>
            <a:ext cx="6757986" cy="3228975"/>
          </a:xfrm>
        </p:spPr>
        <p:txBody>
          <a:bodyPr>
            <a:noAutofit/>
          </a:bodyPr>
          <a:lstStyle/>
          <a:p>
            <a:endParaRPr lang="sv-SE" sz="2400" dirty="0" smtClean="0"/>
          </a:p>
          <a:p>
            <a:r>
              <a:rPr lang="sv-SE" sz="2400" i="1" dirty="0" err="1" smtClean="0"/>
              <a:t>Knowledge</a:t>
            </a:r>
            <a:r>
              <a:rPr lang="sv-SE" sz="2400" dirty="0" smtClean="0"/>
              <a:t> </a:t>
            </a:r>
            <a:r>
              <a:rPr lang="sv-SE" sz="2400" dirty="0" err="1" smtClean="0"/>
              <a:t>about</a:t>
            </a:r>
            <a:r>
              <a:rPr lang="sv-SE" sz="2400" dirty="0" smtClean="0"/>
              <a:t> and </a:t>
            </a:r>
            <a:r>
              <a:rPr lang="sv-SE" sz="2400" dirty="0" err="1" smtClean="0"/>
              <a:t>analysis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</a:t>
            </a:r>
            <a:r>
              <a:rPr lang="sv-SE" sz="2400" dirty="0" err="1" smtClean="0"/>
              <a:t>today’s</a:t>
            </a:r>
            <a:r>
              <a:rPr lang="sv-SE" sz="2400" dirty="0" smtClean="0"/>
              <a:t> </a:t>
            </a:r>
            <a:r>
              <a:rPr lang="sv-SE" sz="2400" dirty="0" err="1" smtClean="0"/>
              <a:t>higher</a:t>
            </a:r>
            <a:r>
              <a:rPr lang="sv-SE" sz="2400" dirty="0" smtClean="0"/>
              <a:t>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landscape</a:t>
            </a:r>
          </a:p>
          <a:p>
            <a:r>
              <a:rPr lang="sv-SE" sz="2400" i="1" dirty="0" smtClean="0"/>
              <a:t>A </a:t>
            </a:r>
            <a:r>
              <a:rPr lang="sv-SE" sz="2400" i="1" dirty="0" err="1" smtClean="0"/>
              <a:t>rational</a:t>
            </a:r>
            <a:r>
              <a:rPr lang="sv-SE" sz="2400" i="1" dirty="0" smtClean="0"/>
              <a:t> </a:t>
            </a:r>
            <a:r>
              <a:rPr lang="sv-SE" sz="2400" i="1" dirty="0" err="1" smtClean="0"/>
              <a:t>diversification</a:t>
            </a:r>
            <a:r>
              <a:rPr lang="sv-SE" sz="2400" i="1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the Swedish HE – </a:t>
            </a:r>
            <a:r>
              <a:rPr lang="sv-SE" sz="2400" dirty="0" err="1" smtClean="0"/>
              <a:t>today</a:t>
            </a:r>
            <a:r>
              <a:rPr lang="sv-SE" sz="2400" dirty="0" smtClean="0"/>
              <a:t> it is </a:t>
            </a:r>
            <a:r>
              <a:rPr lang="sv-SE" sz="2400" dirty="0" err="1" smtClean="0"/>
              <a:t>something</a:t>
            </a:r>
            <a:r>
              <a:rPr lang="sv-SE" sz="2400" dirty="0" smtClean="0"/>
              <a:t> </a:t>
            </a:r>
            <a:r>
              <a:rPr lang="sv-SE" sz="2400" dirty="0" err="1" smtClean="0"/>
              <a:t>that</a:t>
            </a:r>
            <a:r>
              <a:rPr lang="sv-SE" sz="2400" dirty="0" smtClean="0"/>
              <a:t>  </a:t>
            </a:r>
            <a:r>
              <a:rPr lang="sv-SE" sz="2400" dirty="0" err="1" smtClean="0"/>
              <a:t>happens</a:t>
            </a:r>
            <a:r>
              <a:rPr lang="sv-SE" sz="2400" dirty="0" smtClean="0"/>
              <a:t>, </a:t>
            </a:r>
            <a:r>
              <a:rPr lang="sv-SE" sz="2400" dirty="0" err="1" smtClean="0"/>
              <a:t>but</a:t>
            </a:r>
            <a:r>
              <a:rPr lang="sv-SE" sz="2400" dirty="0" smtClean="0"/>
              <a:t> it must be an action </a:t>
            </a:r>
          </a:p>
          <a:p>
            <a:r>
              <a:rPr lang="sv-SE" sz="2400" i="1" dirty="0" smtClean="0"/>
              <a:t>Courage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accept different </a:t>
            </a:r>
            <a:r>
              <a:rPr lang="sv-SE" sz="2400" dirty="0" err="1" smtClean="0"/>
              <a:t>roles</a:t>
            </a:r>
            <a:r>
              <a:rPr lang="sv-SE" sz="2400" dirty="0" smtClean="0"/>
              <a:t> for different </a:t>
            </a:r>
            <a:r>
              <a:rPr lang="sv-SE" sz="2400" dirty="0" err="1" smtClean="0"/>
              <a:t>HEIs</a:t>
            </a:r>
            <a:endParaRPr lang="sv-SE" sz="2400" dirty="0" smtClean="0"/>
          </a:p>
        </p:txBody>
      </p:sp>
    </p:spTree>
    <p:extLst>
      <p:ext uri="{BB962C8B-B14F-4D97-AF65-F5344CB8AC3E}">
        <p14:creationId xmlns:p14="http://schemas.microsoft.com/office/powerpoint/2010/main" val="143410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ubrik 1"/>
          <p:cNvSpPr>
            <a:spLocks noGrp="1"/>
          </p:cNvSpPr>
          <p:nvPr>
            <p:ph type="title"/>
          </p:nvPr>
        </p:nvSpPr>
        <p:spPr>
          <a:xfrm>
            <a:off x="1054345" y="1108076"/>
            <a:ext cx="6969369" cy="879475"/>
          </a:xfrm>
        </p:spPr>
        <p:txBody>
          <a:bodyPr/>
          <a:lstStyle/>
          <a:p>
            <a:r>
              <a:rPr lang="sv-SE" i="1" dirty="0" smtClean="0"/>
              <a:t>A </a:t>
            </a:r>
            <a:r>
              <a:rPr lang="sv-SE" i="1" dirty="0" err="1" smtClean="0"/>
              <a:t>Rational</a:t>
            </a:r>
            <a:r>
              <a:rPr lang="sv-SE" i="1" dirty="0" smtClean="0"/>
              <a:t> </a:t>
            </a:r>
            <a:r>
              <a:rPr lang="sv-SE" i="1" dirty="0" err="1" smtClean="0"/>
              <a:t>Diversification</a:t>
            </a:r>
            <a:r>
              <a:rPr lang="sv-SE" i="1" dirty="0" smtClean="0"/>
              <a:t> </a:t>
            </a:r>
            <a:r>
              <a:rPr lang="sv-SE" i="1" dirty="0" err="1" smtClean="0"/>
              <a:t>Requires</a:t>
            </a:r>
            <a:r>
              <a:rPr lang="sv-SE" i="1" dirty="0" smtClean="0"/>
              <a:t/>
            </a:r>
            <a:br>
              <a:rPr lang="sv-SE" i="1" dirty="0" smtClean="0"/>
            </a:br>
            <a:endParaRPr lang="sv-SE" dirty="0" smtClean="0"/>
          </a:p>
        </p:txBody>
      </p:sp>
      <p:sp>
        <p:nvSpPr>
          <p:cNvPr id="29699" name="Platshållare för innehåll 2"/>
          <p:cNvSpPr>
            <a:spLocks noGrp="1"/>
          </p:cNvSpPr>
          <p:nvPr>
            <p:ph idx="1"/>
          </p:nvPr>
        </p:nvSpPr>
        <p:spPr>
          <a:xfrm>
            <a:off x="1019908" y="1893252"/>
            <a:ext cx="6946802" cy="4050347"/>
          </a:xfrm>
        </p:spPr>
        <p:txBody>
          <a:bodyPr>
            <a:noAutofit/>
          </a:bodyPr>
          <a:lstStyle/>
          <a:p>
            <a:r>
              <a:rPr lang="sv-SE" sz="2400" dirty="0" err="1" smtClean="0"/>
              <a:t>Possibility</a:t>
            </a:r>
            <a:r>
              <a:rPr lang="sv-SE" sz="2400" dirty="0" smtClean="0"/>
              <a:t> for the </a:t>
            </a:r>
            <a:r>
              <a:rPr lang="sv-SE" sz="2400" dirty="0" err="1" smtClean="0"/>
              <a:t>HEIs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develop</a:t>
            </a:r>
            <a:r>
              <a:rPr lang="sv-SE" sz="2400" dirty="0" smtClean="0"/>
              <a:t> and play different </a:t>
            </a:r>
            <a:r>
              <a:rPr lang="sv-SE" sz="2400" dirty="0" err="1" smtClean="0"/>
              <a:t>roles</a:t>
            </a:r>
            <a:r>
              <a:rPr lang="sv-SE" sz="2400" dirty="0" smtClean="0"/>
              <a:t> – realistic </a:t>
            </a:r>
            <a:r>
              <a:rPr lang="sv-SE" sz="2400" dirty="0" err="1" smtClean="0"/>
              <a:t>means</a:t>
            </a:r>
            <a:r>
              <a:rPr lang="sv-SE" sz="2400" dirty="0" smtClean="0"/>
              <a:t> for </a:t>
            </a:r>
            <a:r>
              <a:rPr lang="sv-SE" sz="2400" dirty="0" err="1" smtClean="0"/>
              <a:t>profiling</a:t>
            </a:r>
            <a:r>
              <a:rPr lang="sv-SE" sz="2400" dirty="0" smtClean="0"/>
              <a:t> and </a:t>
            </a:r>
            <a:r>
              <a:rPr lang="sv-SE" sz="2400" dirty="0" err="1" smtClean="0"/>
              <a:t>cooperation</a:t>
            </a:r>
            <a:r>
              <a:rPr lang="sv-SE" sz="2400" dirty="0" smtClean="0"/>
              <a:t>. De-</a:t>
            </a:r>
            <a:r>
              <a:rPr lang="sv-SE" sz="2400" dirty="0" err="1" smtClean="0"/>
              <a:t>selection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tasks!  </a:t>
            </a:r>
          </a:p>
          <a:p>
            <a:r>
              <a:rPr lang="sv-SE" sz="2400" dirty="0" err="1" smtClean="0"/>
              <a:t>Diversified</a:t>
            </a:r>
            <a:r>
              <a:rPr lang="sv-SE" sz="2400" dirty="0" smtClean="0"/>
              <a:t> </a:t>
            </a:r>
            <a:r>
              <a:rPr lang="sv-SE" sz="2400" dirty="0" err="1" smtClean="0"/>
              <a:t>funding</a:t>
            </a:r>
            <a:r>
              <a:rPr lang="sv-SE" sz="2400" dirty="0" smtClean="0"/>
              <a:t> –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stakeholders</a:t>
            </a:r>
            <a:r>
              <a:rPr lang="sv-SE" sz="2400" dirty="0" smtClean="0"/>
              <a:t> </a:t>
            </a:r>
          </a:p>
          <a:p>
            <a:r>
              <a:rPr lang="sv-SE" sz="2400" dirty="0" smtClean="0"/>
              <a:t>A </a:t>
            </a:r>
            <a:r>
              <a:rPr lang="sv-SE" sz="2400" dirty="0" err="1" smtClean="0"/>
              <a:t>more</a:t>
            </a:r>
            <a:r>
              <a:rPr lang="sv-SE" sz="2400" dirty="0" smtClean="0"/>
              <a:t> flexible </a:t>
            </a:r>
            <a:r>
              <a:rPr lang="sv-SE" sz="2400" dirty="0" err="1" smtClean="0"/>
              <a:t>funding</a:t>
            </a:r>
            <a:endParaRPr lang="sv-SE" sz="2400" dirty="0" smtClean="0"/>
          </a:p>
          <a:p>
            <a:r>
              <a:rPr lang="sv-SE" sz="2400" dirty="0" smtClean="0"/>
              <a:t>A block grant for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and research </a:t>
            </a:r>
          </a:p>
          <a:p>
            <a:r>
              <a:rPr lang="sv-SE" sz="2400" dirty="0" smtClean="0"/>
              <a:t>A </a:t>
            </a:r>
            <a:r>
              <a:rPr lang="sv-SE" sz="2400" dirty="0" err="1" smtClean="0"/>
              <a:t>greater</a:t>
            </a:r>
            <a:r>
              <a:rPr lang="sv-SE" sz="2400" dirty="0" smtClean="0"/>
              <a:t> regional </a:t>
            </a:r>
            <a:r>
              <a:rPr lang="sv-SE" sz="2400" dirty="0" err="1" smtClean="0"/>
              <a:t>responsibility</a:t>
            </a:r>
            <a:r>
              <a:rPr lang="sv-SE" sz="2400" dirty="0" smtClean="0"/>
              <a:t> </a:t>
            </a:r>
            <a:endParaRPr lang="sv-SE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49901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pPr algn="ctr">
              <a:buFontTx/>
              <a:buNone/>
            </a:pPr>
            <a:r>
              <a:rPr lang="sv-SE" sz="40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Thank</a:t>
            </a:r>
            <a:r>
              <a:rPr lang="sv-SE" sz="4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sv-SE" sz="40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you</a:t>
            </a:r>
            <a:r>
              <a:rPr lang="sv-SE" sz="4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for </a:t>
            </a:r>
            <a:r>
              <a:rPr lang="sv-SE" sz="40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your</a:t>
            </a:r>
            <a:r>
              <a:rPr lang="sv-SE" sz="4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attention!</a:t>
            </a:r>
          </a:p>
        </p:txBody>
      </p:sp>
    </p:spTree>
    <p:extLst>
      <p:ext uri="{BB962C8B-B14F-4D97-AF65-F5344CB8AC3E}">
        <p14:creationId xmlns:p14="http://schemas.microsoft.com/office/powerpoint/2010/main" val="1261608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ubrik 1"/>
          <p:cNvSpPr>
            <a:spLocks noGrp="1"/>
          </p:cNvSpPr>
          <p:nvPr>
            <p:ph type="title"/>
          </p:nvPr>
        </p:nvSpPr>
        <p:spPr>
          <a:xfrm>
            <a:off x="942976" y="777241"/>
            <a:ext cx="7227887" cy="651510"/>
          </a:xfrm>
        </p:spPr>
        <p:txBody>
          <a:bodyPr>
            <a:normAutofit/>
          </a:bodyPr>
          <a:lstStyle/>
          <a:p>
            <a:r>
              <a:rPr lang="sv-SE" dirty="0" smtClean="0"/>
              <a:t>The Swedish HE </a:t>
            </a:r>
            <a:r>
              <a:rPr lang="sv-SE" dirty="0" err="1" smtClean="0"/>
              <a:t>Sector</a:t>
            </a:r>
            <a:r>
              <a:rPr lang="sv-SE" dirty="0" smtClean="0"/>
              <a:t> 2012</a:t>
            </a:r>
          </a:p>
        </p:txBody>
      </p:sp>
      <p:sp>
        <p:nvSpPr>
          <p:cNvPr id="9219" name="Platshållare för innehåll 2"/>
          <p:cNvSpPr>
            <a:spLocks noGrp="1"/>
          </p:cNvSpPr>
          <p:nvPr>
            <p:ph idx="1"/>
          </p:nvPr>
        </p:nvSpPr>
        <p:spPr>
          <a:xfrm>
            <a:off x="1153993" y="1628775"/>
            <a:ext cx="5603996" cy="426752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defRPr/>
            </a:pPr>
            <a:r>
              <a:rPr lang="sv-SE" dirty="0" smtClean="0"/>
              <a:t>38 </a:t>
            </a:r>
            <a:r>
              <a:rPr lang="sv-SE" dirty="0" err="1" smtClean="0"/>
              <a:t>universities</a:t>
            </a:r>
            <a:r>
              <a:rPr lang="sv-SE" dirty="0" smtClean="0"/>
              <a:t> and </a:t>
            </a:r>
            <a:r>
              <a:rPr lang="sv-SE" dirty="0" err="1" smtClean="0"/>
              <a:t>university</a:t>
            </a:r>
            <a:r>
              <a:rPr lang="sv-SE" dirty="0" smtClean="0"/>
              <a:t> colleges                  (+ 13 minor private colleges)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sv-SE" dirty="0" smtClean="0"/>
              <a:t>73.400 </a:t>
            </a:r>
            <a:r>
              <a:rPr lang="sv-SE" dirty="0" err="1" smtClean="0"/>
              <a:t>employees</a:t>
            </a:r>
            <a:r>
              <a:rPr lang="sv-SE" dirty="0" smtClean="0"/>
              <a:t> (58.900 FTE, +2 %),              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which</a:t>
            </a:r>
            <a:r>
              <a:rPr lang="sv-SE" dirty="0" smtClean="0"/>
              <a:t> 2/3 </a:t>
            </a:r>
            <a:r>
              <a:rPr lang="sv-SE" dirty="0" err="1" smtClean="0"/>
              <a:t>academics</a:t>
            </a:r>
            <a:endParaRPr lang="sv-SE" dirty="0" smtClean="0"/>
          </a:p>
          <a:p>
            <a:pPr eaLnBrk="1" hangingPunct="1">
              <a:lnSpc>
                <a:spcPct val="100000"/>
              </a:lnSpc>
              <a:defRPr/>
            </a:pPr>
            <a:r>
              <a:rPr lang="sv-SE" dirty="0" smtClean="0"/>
              <a:t>431.000 students (-2 %), 313.500 FTE</a:t>
            </a:r>
            <a:r>
              <a:rPr lang="sv-SE" dirty="0"/>
              <a:t> </a:t>
            </a:r>
            <a:r>
              <a:rPr lang="sv-SE" dirty="0" smtClean="0"/>
              <a:t>(-3 %)</a:t>
            </a:r>
          </a:p>
          <a:p>
            <a:pPr lvl="1" eaLnBrk="1" hangingPunct="1">
              <a:defRPr/>
            </a:pPr>
            <a:r>
              <a:rPr lang="sv-SE" sz="1900" dirty="0" err="1" smtClean="0"/>
              <a:t>of</a:t>
            </a:r>
            <a:r>
              <a:rPr lang="sv-SE" sz="1900" dirty="0" smtClean="0"/>
              <a:t> </a:t>
            </a:r>
            <a:r>
              <a:rPr lang="sv-SE" sz="1900" dirty="0" err="1" smtClean="0"/>
              <a:t>which</a:t>
            </a:r>
            <a:r>
              <a:rPr lang="sv-SE" sz="1900" dirty="0" smtClean="0"/>
              <a:t> 60 % </a:t>
            </a:r>
            <a:r>
              <a:rPr lang="sv-SE" sz="1900" dirty="0" err="1" smtClean="0"/>
              <a:t>female</a:t>
            </a:r>
            <a:endParaRPr lang="sv-SE" sz="1900" dirty="0" smtClean="0"/>
          </a:p>
          <a:p>
            <a:pPr lvl="1" eaLnBrk="1" hangingPunct="1">
              <a:defRPr/>
            </a:pPr>
            <a:r>
              <a:rPr lang="sv-SE" sz="1900" dirty="0" err="1"/>
              <a:t>o</a:t>
            </a:r>
            <a:r>
              <a:rPr lang="sv-SE" sz="1900" dirty="0" err="1" smtClean="0"/>
              <a:t>f</a:t>
            </a:r>
            <a:r>
              <a:rPr lang="sv-SE" sz="1900" dirty="0" smtClean="0"/>
              <a:t> </a:t>
            </a:r>
            <a:r>
              <a:rPr lang="sv-SE" sz="1900" dirty="0" err="1" smtClean="0"/>
              <a:t>which</a:t>
            </a:r>
            <a:r>
              <a:rPr lang="sv-SE" sz="1900" dirty="0" smtClean="0"/>
              <a:t> 92.300 </a:t>
            </a:r>
            <a:r>
              <a:rPr lang="sv-SE" sz="1900" dirty="0" err="1" smtClean="0"/>
              <a:t>beginners</a:t>
            </a:r>
            <a:r>
              <a:rPr lang="sv-SE" sz="1900" dirty="0" smtClean="0"/>
              <a:t> (-13 %)</a:t>
            </a:r>
          </a:p>
          <a:p>
            <a:pPr lvl="1" eaLnBrk="1" hangingPunct="1">
              <a:defRPr/>
            </a:pPr>
            <a:r>
              <a:rPr lang="sv-SE" sz="1900" dirty="0" err="1"/>
              <a:t>o</a:t>
            </a:r>
            <a:r>
              <a:rPr lang="sv-SE" sz="1900" dirty="0" err="1" smtClean="0"/>
              <a:t>f</a:t>
            </a:r>
            <a:r>
              <a:rPr lang="sv-SE" sz="1900" dirty="0" smtClean="0"/>
              <a:t> </a:t>
            </a:r>
            <a:r>
              <a:rPr lang="sv-SE" sz="1900" dirty="0" err="1" smtClean="0"/>
              <a:t>which</a:t>
            </a:r>
            <a:r>
              <a:rPr lang="sv-SE" sz="1900" dirty="0" smtClean="0"/>
              <a:t> 38.000  </a:t>
            </a:r>
            <a:r>
              <a:rPr lang="sv-SE" sz="1900" dirty="0" err="1" smtClean="0"/>
              <a:t>int</a:t>
            </a:r>
            <a:r>
              <a:rPr lang="sv-SE" sz="1900" dirty="0" smtClean="0"/>
              <a:t>. students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sv-SE" dirty="0" smtClean="0"/>
              <a:t>19.000 </a:t>
            </a:r>
            <a:r>
              <a:rPr lang="sv-SE" dirty="0" err="1" smtClean="0"/>
              <a:t>postgraduate</a:t>
            </a:r>
            <a:r>
              <a:rPr lang="sv-SE" dirty="0" smtClean="0"/>
              <a:t> (research-) students</a:t>
            </a:r>
          </a:p>
          <a:p>
            <a:pPr lvl="1" eaLnBrk="1" hangingPunct="1">
              <a:defRPr/>
            </a:pPr>
            <a:r>
              <a:rPr lang="sv-SE" sz="1900" dirty="0" err="1"/>
              <a:t>o</a:t>
            </a:r>
            <a:r>
              <a:rPr lang="sv-SE" sz="1900" dirty="0" err="1" smtClean="0"/>
              <a:t>f</a:t>
            </a:r>
            <a:r>
              <a:rPr lang="sv-SE" sz="1900" dirty="0" smtClean="0"/>
              <a:t> </a:t>
            </a:r>
            <a:r>
              <a:rPr lang="sv-SE" sz="1900" dirty="0" err="1" smtClean="0"/>
              <a:t>which</a:t>
            </a:r>
            <a:r>
              <a:rPr lang="sv-SE" sz="1900" dirty="0" smtClean="0"/>
              <a:t> 49 % </a:t>
            </a:r>
            <a:r>
              <a:rPr lang="sv-SE" sz="1900" dirty="0" err="1" smtClean="0"/>
              <a:t>female</a:t>
            </a:r>
            <a:endParaRPr lang="sv-SE" sz="1900" dirty="0" smtClean="0"/>
          </a:p>
          <a:p>
            <a:pPr lvl="1" eaLnBrk="1" hangingPunct="1">
              <a:defRPr/>
            </a:pPr>
            <a:r>
              <a:rPr lang="sv-SE" sz="1900" dirty="0" err="1"/>
              <a:t>o</a:t>
            </a:r>
            <a:r>
              <a:rPr lang="sv-SE" sz="1900" dirty="0" err="1" smtClean="0"/>
              <a:t>f</a:t>
            </a:r>
            <a:r>
              <a:rPr lang="sv-SE" sz="1900" dirty="0" smtClean="0"/>
              <a:t> </a:t>
            </a:r>
            <a:r>
              <a:rPr lang="sv-SE" sz="1900" dirty="0" err="1" smtClean="0"/>
              <a:t>which</a:t>
            </a:r>
            <a:r>
              <a:rPr lang="sv-SE" sz="1900" dirty="0" smtClean="0"/>
              <a:t> 3.720 </a:t>
            </a:r>
            <a:r>
              <a:rPr lang="sv-SE" sz="1900" dirty="0" err="1" smtClean="0"/>
              <a:t>beginners</a:t>
            </a:r>
            <a:endParaRPr lang="sv-SE" sz="1900" dirty="0" smtClean="0"/>
          </a:p>
          <a:p>
            <a:pPr lvl="2" eaLnBrk="1" hangingPunct="1">
              <a:buFontTx/>
              <a:buChar char="-"/>
              <a:defRPr/>
            </a:pPr>
            <a:r>
              <a:rPr lang="sv-SE" sz="1900" dirty="0" err="1" smtClean="0"/>
              <a:t>of</a:t>
            </a:r>
            <a:r>
              <a:rPr lang="sv-SE" sz="1900" dirty="0" smtClean="0"/>
              <a:t> </a:t>
            </a:r>
            <a:r>
              <a:rPr lang="sv-SE" sz="1900" dirty="0" err="1" smtClean="0"/>
              <a:t>which</a:t>
            </a:r>
            <a:r>
              <a:rPr lang="sv-SE" sz="1900" dirty="0" smtClean="0"/>
              <a:t> 1.470 </a:t>
            </a:r>
            <a:r>
              <a:rPr lang="sv-SE" sz="1900" dirty="0" err="1" smtClean="0"/>
              <a:t>int</a:t>
            </a:r>
            <a:r>
              <a:rPr lang="sv-SE" sz="1900" dirty="0" smtClean="0"/>
              <a:t>. </a:t>
            </a:r>
            <a:r>
              <a:rPr lang="sv-SE" sz="1900" dirty="0"/>
              <a:t>s</a:t>
            </a:r>
            <a:r>
              <a:rPr lang="sv-SE" sz="1900" dirty="0" smtClean="0"/>
              <a:t>tudents</a:t>
            </a:r>
          </a:p>
          <a:p>
            <a:pPr lvl="2" eaLnBrk="1" hangingPunct="1">
              <a:buFontTx/>
              <a:buChar char="-"/>
              <a:defRPr/>
            </a:pPr>
            <a:endParaRPr lang="sv-SE" sz="1400" dirty="0" smtClean="0"/>
          </a:p>
          <a:p>
            <a:pPr>
              <a:lnSpc>
                <a:spcPct val="80000"/>
              </a:lnSpc>
              <a:defRPr/>
            </a:pPr>
            <a:r>
              <a:rPr lang="sv-SE" sz="2400" i="1" dirty="0"/>
              <a:t>So - ½ million persons in the HE-</a:t>
            </a:r>
            <a:r>
              <a:rPr lang="sv-SE" sz="2400" i="1" dirty="0" err="1"/>
              <a:t>sector</a:t>
            </a:r>
            <a:r>
              <a:rPr lang="sv-SE" sz="2400" i="1" dirty="0"/>
              <a:t> </a:t>
            </a:r>
            <a:r>
              <a:rPr lang="sv-SE" sz="2400" i="1" dirty="0" err="1"/>
              <a:t>yearly</a:t>
            </a:r>
            <a:r>
              <a:rPr lang="sv-SE" sz="2400" i="1" dirty="0"/>
              <a:t>!</a:t>
            </a:r>
          </a:p>
          <a:p>
            <a:pPr eaLnBrk="1" hangingPunct="1">
              <a:lnSpc>
                <a:spcPct val="80000"/>
              </a:lnSpc>
              <a:defRPr/>
            </a:pPr>
            <a:endParaRPr lang="sv-SE" sz="24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v-SE" sz="2800" b="1" i="1" dirty="0" smtClean="0">
              <a:solidFill>
                <a:srgbClr val="000080"/>
              </a:solidFill>
            </a:endParaRPr>
          </a:p>
          <a:p>
            <a:pPr>
              <a:defRPr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602898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Operational</a:t>
            </a:r>
            <a:r>
              <a:rPr lang="sv-SE" dirty="0"/>
              <a:t> </a:t>
            </a:r>
            <a:r>
              <a:rPr lang="sv-SE" dirty="0" err="1"/>
              <a:t>expenditure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sv-SE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v-SE" sz="2400" dirty="0" smtClean="0"/>
              <a:t>60.7 </a:t>
            </a:r>
            <a:r>
              <a:rPr lang="sv-SE" sz="2400" dirty="0"/>
              <a:t>billion SEK (+2.3 billion SEK) (2.0 % </a:t>
            </a:r>
            <a:r>
              <a:rPr lang="sv-SE" sz="2400" dirty="0" err="1"/>
              <a:t>of</a:t>
            </a:r>
            <a:r>
              <a:rPr lang="sv-SE" sz="2400" dirty="0"/>
              <a:t> GNP)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v-SE" sz="2400" dirty="0" smtClean="0"/>
              <a:t>+ </a:t>
            </a:r>
            <a:r>
              <a:rPr lang="sv-SE" sz="2400" dirty="0"/>
              <a:t>Student </a:t>
            </a:r>
            <a:r>
              <a:rPr lang="sv-SE" sz="2400" dirty="0" err="1"/>
              <a:t>aid</a:t>
            </a:r>
            <a:r>
              <a:rPr lang="sv-SE" sz="2400" dirty="0"/>
              <a:t> </a:t>
            </a:r>
            <a:r>
              <a:rPr lang="sv-SE" sz="2400" dirty="0" err="1"/>
              <a:t>costs</a:t>
            </a:r>
            <a:r>
              <a:rPr lang="sv-SE" sz="2400" dirty="0"/>
              <a:t> 12 billion </a:t>
            </a:r>
            <a:r>
              <a:rPr lang="sv-SE" sz="2400" dirty="0" smtClean="0"/>
              <a:t>SEK</a:t>
            </a:r>
          </a:p>
          <a:p>
            <a:pPr marL="0" indent="0">
              <a:lnSpc>
                <a:spcPct val="80000"/>
              </a:lnSpc>
              <a:buNone/>
            </a:pPr>
            <a:endParaRPr lang="sv-SE" sz="2400" dirty="0"/>
          </a:p>
          <a:p>
            <a:pPr marL="0" indent="0">
              <a:lnSpc>
                <a:spcPct val="80000"/>
              </a:lnSpc>
              <a:buNone/>
            </a:pPr>
            <a:r>
              <a:rPr lang="sv-SE" sz="2400" i="1" dirty="0"/>
              <a:t>	= </a:t>
            </a:r>
            <a:r>
              <a:rPr lang="sv-SE" sz="2400" b="1" i="1" dirty="0"/>
              <a:t>72.7 billion SEK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2013-09-06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2417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Trends 2013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3" y="1454468"/>
            <a:ext cx="7227887" cy="3987800"/>
          </a:xfrm>
        </p:spPr>
        <p:txBody>
          <a:bodyPr>
            <a:noAutofit/>
          </a:bodyPr>
          <a:lstStyle/>
          <a:p>
            <a:r>
              <a:rPr lang="sv-SE" dirty="0" smtClean="0"/>
              <a:t>HE-</a:t>
            </a:r>
            <a:r>
              <a:rPr lang="sv-SE" dirty="0" err="1" smtClean="0"/>
              <a:t>sector</a:t>
            </a:r>
            <a:r>
              <a:rPr lang="sv-SE" dirty="0" smtClean="0"/>
              <a:t> is still </a:t>
            </a:r>
            <a:r>
              <a:rPr lang="sv-SE" dirty="0" err="1" smtClean="0"/>
              <a:t>very</a:t>
            </a:r>
            <a:r>
              <a:rPr lang="sv-SE" dirty="0" smtClean="0"/>
              <a:t> </a:t>
            </a:r>
            <a:r>
              <a:rPr lang="sv-SE" dirty="0" err="1" smtClean="0"/>
              <a:t>big</a:t>
            </a:r>
            <a:r>
              <a:rPr lang="sv-SE" dirty="0" smtClean="0"/>
              <a:t> (in </a:t>
            </a:r>
            <a:r>
              <a:rPr lang="sv-SE" dirty="0" err="1" smtClean="0"/>
              <a:t>spite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–3 </a:t>
            </a:r>
            <a:r>
              <a:rPr lang="sv-SE" dirty="0"/>
              <a:t>% </a:t>
            </a:r>
            <a:r>
              <a:rPr lang="sv-SE" dirty="0" err="1" smtClean="0"/>
              <a:t>stud</a:t>
            </a:r>
            <a:r>
              <a:rPr lang="sv-SE" dirty="0" smtClean="0"/>
              <a:t> on </a:t>
            </a:r>
            <a:r>
              <a:rPr lang="sv-SE" dirty="0" err="1" smtClean="0"/>
              <a:t>basic</a:t>
            </a:r>
            <a:r>
              <a:rPr lang="sv-SE" dirty="0" smtClean="0"/>
              <a:t> and </a:t>
            </a:r>
            <a:r>
              <a:rPr lang="sv-SE" dirty="0" err="1" smtClean="0"/>
              <a:t>advanced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)</a:t>
            </a:r>
          </a:p>
          <a:p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difficult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be </a:t>
            </a:r>
            <a:r>
              <a:rPr lang="sv-SE" dirty="0" err="1" smtClean="0"/>
              <a:t>admitted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HE (- </a:t>
            </a:r>
            <a:r>
              <a:rPr lang="sv-SE" dirty="0"/>
              <a:t>3 %)</a:t>
            </a:r>
          </a:p>
          <a:p>
            <a:r>
              <a:rPr lang="sv-SE" dirty="0" err="1" smtClean="0"/>
              <a:t>Younger</a:t>
            </a:r>
            <a:r>
              <a:rPr lang="sv-SE" dirty="0" smtClean="0"/>
              <a:t> students – median age </a:t>
            </a:r>
            <a:r>
              <a:rPr lang="sv-SE" dirty="0"/>
              <a:t>21.1 </a:t>
            </a:r>
            <a:r>
              <a:rPr lang="sv-SE" dirty="0" err="1" smtClean="0"/>
              <a:t>year</a:t>
            </a:r>
            <a:r>
              <a:rPr lang="sv-SE" dirty="0" smtClean="0"/>
              <a:t> (</a:t>
            </a:r>
            <a:r>
              <a:rPr lang="sv-SE" dirty="0" err="1" smtClean="0"/>
              <a:t>beginners</a:t>
            </a:r>
            <a:r>
              <a:rPr lang="sv-SE" dirty="0" smtClean="0"/>
              <a:t>)</a:t>
            </a:r>
            <a:endParaRPr lang="sv-SE" dirty="0"/>
          </a:p>
          <a:p>
            <a:r>
              <a:rPr lang="sv-SE" dirty="0" err="1" smtClean="0"/>
              <a:t>Decreasing</a:t>
            </a:r>
            <a:r>
              <a:rPr lang="sv-SE" dirty="0" smtClean="0"/>
              <a:t>  </a:t>
            </a:r>
            <a:r>
              <a:rPr lang="sv-SE" dirty="0" err="1" smtClean="0"/>
              <a:t>incoming</a:t>
            </a:r>
            <a:r>
              <a:rPr lang="sv-SE" dirty="0" smtClean="0"/>
              <a:t> students on </a:t>
            </a:r>
            <a:r>
              <a:rPr lang="sv-SE" dirty="0" err="1" smtClean="0"/>
              <a:t>basic</a:t>
            </a:r>
            <a:r>
              <a:rPr lang="sv-SE" dirty="0" smtClean="0"/>
              <a:t> </a:t>
            </a:r>
            <a:r>
              <a:rPr lang="sv-SE" dirty="0"/>
              <a:t>and </a:t>
            </a:r>
            <a:r>
              <a:rPr lang="sv-SE" dirty="0" err="1"/>
              <a:t>advanced</a:t>
            </a:r>
            <a:r>
              <a:rPr lang="sv-SE" dirty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, </a:t>
            </a:r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increasing</a:t>
            </a:r>
            <a:r>
              <a:rPr lang="sv-SE" dirty="0" smtClean="0"/>
              <a:t> students on research </a:t>
            </a:r>
            <a:r>
              <a:rPr lang="sv-SE" dirty="0" err="1" smtClean="0"/>
              <a:t>level</a:t>
            </a:r>
            <a:r>
              <a:rPr lang="sv-SE" dirty="0" smtClean="0"/>
              <a:t> </a:t>
            </a:r>
          </a:p>
          <a:p>
            <a:r>
              <a:rPr lang="sv-SE" dirty="0" err="1" smtClean="0"/>
              <a:t>Women</a:t>
            </a:r>
            <a:r>
              <a:rPr lang="sv-SE" dirty="0" smtClean="0"/>
              <a:t> </a:t>
            </a:r>
            <a:r>
              <a:rPr lang="sv-SE" dirty="0" err="1" smtClean="0"/>
              <a:t>ratio</a:t>
            </a:r>
            <a:r>
              <a:rPr lang="sv-SE" dirty="0" smtClean="0"/>
              <a:t> </a:t>
            </a:r>
            <a:r>
              <a:rPr lang="sv-SE" dirty="0" err="1" smtClean="0"/>
              <a:t>high</a:t>
            </a:r>
            <a:r>
              <a:rPr lang="sv-SE" dirty="0" smtClean="0"/>
              <a:t> and </a:t>
            </a:r>
            <a:r>
              <a:rPr lang="sv-SE" dirty="0" err="1" smtClean="0"/>
              <a:t>increasing</a:t>
            </a:r>
            <a:r>
              <a:rPr lang="sv-SE" dirty="0" smtClean="0"/>
              <a:t> – in </a:t>
            </a:r>
            <a:r>
              <a:rPr lang="sv-SE" dirty="0" err="1" smtClean="0"/>
              <a:t>most</a:t>
            </a:r>
            <a:r>
              <a:rPr lang="sv-SE" dirty="0" smtClean="0"/>
              <a:t> areas </a:t>
            </a:r>
          </a:p>
          <a:p>
            <a:r>
              <a:rPr lang="sv-SE" dirty="0" smtClean="0"/>
              <a:t>General </a:t>
            </a:r>
            <a:r>
              <a:rPr lang="sv-SE" dirty="0" err="1" smtClean="0"/>
              <a:t>degrees</a:t>
            </a:r>
            <a:r>
              <a:rPr lang="sv-SE" dirty="0" smtClean="0"/>
              <a:t> </a:t>
            </a:r>
            <a:r>
              <a:rPr lang="sv-SE" dirty="0" err="1" smtClean="0"/>
              <a:t>increase</a:t>
            </a:r>
            <a:r>
              <a:rPr lang="sv-SE" dirty="0" smtClean="0"/>
              <a:t> (</a:t>
            </a:r>
            <a:r>
              <a:rPr lang="sv-SE" dirty="0"/>
              <a:t>40.600) </a:t>
            </a:r>
            <a:r>
              <a:rPr lang="sv-SE" dirty="0" err="1" smtClean="0"/>
              <a:t>against</a:t>
            </a:r>
            <a:r>
              <a:rPr lang="sv-SE" dirty="0" smtClean="0"/>
              <a:t> </a:t>
            </a:r>
            <a:r>
              <a:rPr lang="sv-SE" dirty="0" err="1" smtClean="0"/>
              <a:t>professional</a:t>
            </a:r>
            <a:r>
              <a:rPr lang="sv-SE" dirty="0" smtClean="0"/>
              <a:t> </a:t>
            </a:r>
            <a:r>
              <a:rPr lang="sv-SE" dirty="0" err="1" smtClean="0"/>
              <a:t>degrees</a:t>
            </a:r>
            <a:r>
              <a:rPr lang="sv-SE" dirty="0" smtClean="0"/>
              <a:t> (</a:t>
            </a:r>
            <a:r>
              <a:rPr lang="sv-SE" dirty="0"/>
              <a:t>28.500)</a:t>
            </a:r>
          </a:p>
          <a:p>
            <a:r>
              <a:rPr lang="sv-SE" dirty="0" smtClean="0"/>
              <a:t>The </a:t>
            </a:r>
            <a:r>
              <a:rPr lang="sv-SE" dirty="0" err="1"/>
              <a:t>balance</a:t>
            </a:r>
            <a:r>
              <a:rPr lang="sv-SE" dirty="0"/>
              <a:t>  </a:t>
            </a:r>
            <a:r>
              <a:rPr lang="sv-SE" i="1" dirty="0" err="1"/>
              <a:t>education</a:t>
            </a:r>
            <a:r>
              <a:rPr lang="sv-SE" i="1" dirty="0"/>
              <a:t> - research </a:t>
            </a:r>
            <a:r>
              <a:rPr lang="sv-SE" dirty="0"/>
              <a:t>is </a:t>
            </a:r>
            <a:r>
              <a:rPr lang="sv-SE" dirty="0" err="1" smtClean="0"/>
              <a:t>changing</a:t>
            </a:r>
            <a:r>
              <a:rPr lang="sv-SE" dirty="0" smtClean="0"/>
              <a:t>. Research </a:t>
            </a:r>
            <a:r>
              <a:rPr lang="sv-SE" dirty="0" err="1" smtClean="0"/>
              <a:t>increases</a:t>
            </a:r>
            <a:r>
              <a:rPr lang="sv-SE" dirty="0" smtClean="0"/>
              <a:t> – ed is </a:t>
            </a:r>
            <a:r>
              <a:rPr lang="sv-SE" dirty="0" err="1" smtClean="0"/>
              <a:t>stable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2013-09-06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76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ubrik 1"/>
          <p:cNvSpPr>
            <a:spLocks noGrp="1"/>
          </p:cNvSpPr>
          <p:nvPr>
            <p:ph type="title"/>
          </p:nvPr>
        </p:nvSpPr>
        <p:spPr>
          <a:xfrm>
            <a:off x="957263" y="1116663"/>
            <a:ext cx="7227887" cy="74071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700" dirty="0"/>
              <a:t>Three </a:t>
            </a:r>
            <a:r>
              <a:rPr lang="en-GB" sz="2700" dirty="0" err="1"/>
              <a:t>Characteristica</a:t>
            </a:r>
            <a:endParaRPr lang="en-GB" sz="2700" dirty="0" smtClean="0"/>
          </a:p>
        </p:txBody>
      </p:sp>
      <p:sp>
        <p:nvSpPr>
          <p:cNvPr id="11267" name="Platshållare för innehåll 2"/>
          <p:cNvSpPr>
            <a:spLocks noGrp="1"/>
          </p:cNvSpPr>
          <p:nvPr>
            <p:ph idx="1"/>
          </p:nvPr>
        </p:nvSpPr>
        <p:spPr>
          <a:xfrm>
            <a:off x="1248508" y="1773238"/>
            <a:ext cx="6969369" cy="29511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sv-SE" sz="2200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sv-SE" sz="2400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v-SE" sz="2400" i="1" dirty="0" smtClean="0">
                <a:solidFill>
                  <a:schemeClr val="tx1"/>
                </a:solidFill>
              </a:rPr>
              <a:t>The HE-</a:t>
            </a:r>
            <a:r>
              <a:rPr lang="sv-SE" sz="2400" i="1" dirty="0" err="1" smtClean="0">
                <a:solidFill>
                  <a:schemeClr val="tx1"/>
                </a:solidFill>
              </a:rPr>
              <a:t>sector</a:t>
            </a:r>
            <a:r>
              <a:rPr lang="sv-SE" sz="2400" i="1" dirty="0" smtClean="0">
                <a:solidFill>
                  <a:schemeClr val="tx1"/>
                </a:solidFill>
              </a:rPr>
              <a:t> is the </a:t>
            </a:r>
            <a:r>
              <a:rPr lang="sv-SE" sz="2400" i="1" dirty="0" err="1" smtClean="0">
                <a:solidFill>
                  <a:schemeClr val="tx1"/>
                </a:solidFill>
              </a:rPr>
              <a:t>biggest</a:t>
            </a:r>
            <a:r>
              <a:rPr lang="sv-SE" sz="2400" i="1" dirty="0" smtClean="0">
                <a:solidFill>
                  <a:schemeClr val="tx1"/>
                </a:solidFill>
              </a:rPr>
              <a:t> </a:t>
            </a:r>
            <a:r>
              <a:rPr lang="sv-SE" sz="2400" i="1" dirty="0" err="1" smtClean="0">
                <a:solidFill>
                  <a:schemeClr val="tx1"/>
                </a:solidFill>
              </a:rPr>
              <a:t>state</a:t>
            </a:r>
            <a:r>
              <a:rPr lang="sv-SE" sz="2400" i="1" dirty="0" smtClean="0">
                <a:solidFill>
                  <a:schemeClr val="tx1"/>
                </a:solidFill>
              </a:rPr>
              <a:t> </a:t>
            </a:r>
            <a:r>
              <a:rPr lang="sv-SE" sz="2400" i="1" dirty="0" err="1" smtClean="0">
                <a:solidFill>
                  <a:schemeClr val="tx1"/>
                </a:solidFill>
              </a:rPr>
              <a:t>employer</a:t>
            </a:r>
            <a:r>
              <a:rPr lang="sv-SE" sz="2400" i="1" dirty="0" smtClean="0">
                <a:solidFill>
                  <a:schemeClr val="tx1"/>
                </a:solidFill>
              </a:rPr>
              <a:t>!</a:t>
            </a:r>
          </a:p>
          <a:p>
            <a:r>
              <a:rPr lang="sv-SE" sz="2400" dirty="0" smtClean="0"/>
              <a:t>From an </a:t>
            </a:r>
            <a:r>
              <a:rPr lang="sv-SE" sz="2400" dirty="0" err="1" smtClean="0"/>
              <a:t>insular</a:t>
            </a:r>
            <a:r>
              <a:rPr lang="sv-SE" sz="2400" dirty="0" smtClean="0"/>
              <a:t> </a:t>
            </a:r>
            <a:r>
              <a:rPr lang="sv-SE" sz="2400" dirty="0" err="1" smtClean="0"/>
              <a:t>elite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a </a:t>
            </a:r>
            <a:r>
              <a:rPr lang="sv-SE" sz="2400" dirty="0" err="1" smtClean="0"/>
              <a:t>massorganization</a:t>
            </a:r>
            <a:r>
              <a:rPr lang="sv-SE" sz="2400" dirty="0" smtClean="0"/>
              <a:t> for </a:t>
            </a:r>
            <a:r>
              <a:rPr lang="sv-SE" sz="2400" dirty="0" err="1" smtClean="0"/>
              <a:t>development</a:t>
            </a:r>
            <a:r>
              <a:rPr lang="sv-SE" sz="2400" dirty="0" smtClean="0"/>
              <a:t>, </a:t>
            </a:r>
            <a:r>
              <a:rPr lang="sv-SE" sz="2400" dirty="0" err="1" smtClean="0"/>
              <a:t>growth</a:t>
            </a:r>
            <a:r>
              <a:rPr lang="sv-SE" sz="2400" dirty="0" smtClean="0"/>
              <a:t> and </a:t>
            </a:r>
            <a:r>
              <a:rPr lang="sv-SE" sz="2400" dirty="0" err="1" smtClean="0"/>
              <a:t>welfare</a:t>
            </a:r>
            <a:endParaRPr lang="sv-SE" sz="2400" dirty="0" smtClean="0"/>
          </a:p>
          <a:p>
            <a:r>
              <a:rPr lang="sv-SE" sz="2400" dirty="0" smtClean="0"/>
              <a:t>All </a:t>
            </a:r>
            <a:r>
              <a:rPr lang="sv-SE" sz="2400" dirty="0" err="1" smtClean="0"/>
              <a:t>Swedes</a:t>
            </a:r>
            <a:r>
              <a:rPr lang="sv-SE" sz="2400" dirty="0" smtClean="0"/>
              <a:t> </a:t>
            </a:r>
            <a:r>
              <a:rPr lang="sv-SE" sz="2400" dirty="0" err="1" smtClean="0"/>
              <a:t>meet</a:t>
            </a:r>
            <a:r>
              <a:rPr lang="sv-SE" sz="2400" dirty="0" smtClean="0"/>
              <a:t> the University </a:t>
            </a:r>
            <a:r>
              <a:rPr lang="sv-SE" sz="2400" dirty="0" err="1" smtClean="0"/>
              <a:t>today</a:t>
            </a:r>
            <a:r>
              <a:rPr lang="sv-SE" sz="2400" dirty="0" smtClean="0"/>
              <a:t>!</a:t>
            </a:r>
          </a:p>
        </p:txBody>
      </p:sp>
      <p:sp>
        <p:nvSpPr>
          <p:cNvPr id="11268" name="Platshållare för datum 3"/>
          <p:cNvSpPr>
            <a:spLocks noGrp="1"/>
          </p:cNvSpPr>
          <p:nvPr>
            <p:ph type="dt" sz="quarter" idx="4294967295"/>
          </p:nvPr>
        </p:nvSpPr>
        <p:spPr bwMode="auto">
          <a:xfrm>
            <a:off x="0" y="6359525"/>
            <a:ext cx="1664677" cy="27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sv-SE" sz="1200"/>
          </a:p>
        </p:txBody>
      </p:sp>
    </p:spTree>
    <p:extLst>
      <p:ext uri="{BB962C8B-B14F-4D97-AF65-F5344CB8AC3E}">
        <p14:creationId xmlns:p14="http://schemas.microsoft.com/office/powerpoint/2010/main" val="86024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ubrik 1"/>
          <p:cNvSpPr>
            <a:spLocks noGrp="1"/>
          </p:cNvSpPr>
          <p:nvPr>
            <p:ph type="title"/>
          </p:nvPr>
        </p:nvSpPr>
        <p:spPr>
          <a:xfrm>
            <a:off x="928688" y="1130951"/>
            <a:ext cx="7227887" cy="850240"/>
          </a:xfrm>
        </p:spPr>
        <p:txBody>
          <a:bodyPr/>
          <a:lstStyle/>
          <a:p>
            <a:r>
              <a:rPr lang="sv-SE" dirty="0" smtClean="0"/>
              <a:t>Sweden and The World</a:t>
            </a:r>
          </a:p>
        </p:txBody>
      </p:sp>
      <p:sp>
        <p:nvSpPr>
          <p:cNvPr id="12291" name="Platshållare för innehåll 2"/>
          <p:cNvSpPr>
            <a:spLocks noGrp="1"/>
          </p:cNvSpPr>
          <p:nvPr>
            <p:ph idx="1"/>
          </p:nvPr>
        </p:nvSpPr>
        <p:spPr>
          <a:xfrm>
            <a:off x="1305658" y="1773238"/>
            <a:ext cx="6969369" cy="4464050"/>
          </a:xfrm>
        </p:spPr>
        <p:txBody>
          <a:bodyPr>
            <a:normAutofit lnSpcReduction="10000"/>
          </a:bodyPr>
          <a:lstStyle/>
          <a:p>
            <a:endParaRPr lang="sv-SE" b="1" dirty="0" smtClean="0"/>
          </a:p>
          <a:p>
            <a:r>
              <a:rPr lang="en-US" sz="2400" dirty="0" smtClean="0"/>
              <a:t>Sweden is not unique</a:t>
            </a:r>
          </a:p>
          <a:p>
            <a:r>
              <a:rPr lang="en-US" sz="2400" dirty="0" smtClean="0"/>
              <a:t>All countries emphasize knowledge, education and research</a:t>
            </a:r>
          </a:p>
          <a:p>
            <a:r>
              <a:rPr lang="en-US" sz="2400" dirty="0" smtClean="0"/>
              <a:t>HE increases all over the World – </a:t>
            </a:r>
          </a:p>
          <a:p>
            <a:pPr marL="800100" lvl="2" indent="0">
              <a:buFontTx/>
              <a:buNone/>
            </a:pPr>
            <a:r>
              <a:rPr lang="en-US" sz="2400" dirty="0" smtClean="0"/>
              <a:t>today (2009)165 </a:t>
            </a:r>
            <a:r>
              <a:rPr lang="en-US" sz="2400" dirty="0" err="1" smtClean="0"/>
              <a:t>milj</a:t>
            </a:r>
            <a:r>
              <a:rPr lang="en-US" sz="2400" dirty="0" smtClean="0"/>
              <a:t> students (</a:t>
            </a:r>
            <a:r>
              <a:rPr lang="en-US" sz="2400" dirty="0" err="1" smtClean="0"/>
              <a:t>Unesco</a:t>
            </a:r>
            <a:r>
              <a:rPr lang="en-US" sz="2400" dirty="0" smtClean="0"/>
              <a:t>), </a:t>
            </a:r>
          </a:p>
          <a:p>
            <a:pPr marL="800100" lvl="2" indent="0">
              <a:buFontTx/>
              <a:buNone/>
            </a:pPr>
            <a:r>
              <a:rPr lang="en-US" sz="2400" dirty="0" smtClean="0"/>
              <a:t>+ 65% since 2000</a:t>
            </a:r>
          </a:p>
          <a:p>
            <a:r>
              <a:rPr lang="en-US" sz="2400" dirty="0" smtClean="0"/>
              <a:t>HE is a global activity</a:t>
            </a:r>
          </a:p>
          <a:p>
            <a:r>
              <a:rPr lang="en-US" sz="2400" dirty="0" smtClean="0"/>
              <a:t>All countries deal with similar challenges! </a:t>
            </a:r>
          </a:p>
          <a:p>
            <a:endParaRPr lang="sv-SE" b="1" dirty="0" smtClean="0"/>
          </a:p>
        </p:txBody>
      </p:sp>
    </p:spTree>
    <p:extLst>
      <p:ext uri="{BB962C8B-B14F-4D97-AF65-F5344CB8AC3E}">
        <p14:creationId xmlns:p14="http://schemas.microsoft.com/office/powerpoint/2010/main" val="465438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ubrik 1"/>
          <p:cNvSpPr>
            <a:spLocks noGrp="1"/>
          </p:cNvSpPr>
          <p:nvPr>
            <p:ph type="title"/>
          </p:nvPr>
        </p:nvSpPr>
        <p:spPr>
          <a:xfrm>
            <a:off x="971550" y="1130951"/>
            <a:ext cx="7227887" cy="850240"/>
          </a:xfrm>
        </p:spPr>
        <p:txBody>
          <a:bodyPr/>
          <a:lstStyle/>
          <a:p>
            <a:r>
              <a:rPr lang="sv-SE" dirty="0" smtClean="0"/>
              <a:t>Modern </a:t>
            </a:r>
            <a:r>
              <a:rPr lang="sv-SE" dirty="0" err="1" smtClean="0"/>
              <a:t>History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HE </a:t>
            </a:r>
            <a:r>
              <a:rPr lang="sv-SE" dirty="0" err="1" smtClean="0"/>
              <a:t>Development</a:t>
            </a:r>
            <a:endParaRPr lang="sv-SE" dirty="0" smtClean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sz="2400" dirty="0" smtClean="0"/>
          </a:p>
          <a:p>
            <a:r>
              <a:rPr lang="sv-SE" sz="2400" dirty="0" smtClean="0"/>
              <a:t>1977 HE Reform, ”H77”</a:t>
            </a:r>
          </a:p>
          <a:p>
            <a:r>
              <a:rPr lang="sv-SE" sz="2400" dirty="0" smtClean="0"/>
              <a:t>1993 HE Reform, ”the </a:t>
            </a:r>
            <a:r>
              <a:rPr lang="sv-SE" sz="2400" dirty="0" err="1" smtClean="0"/>
              <a:t>Freedom</a:t>
            </a:r>
            <a:r>
              <a:rPr lang="sv-SE" sz="2400" dirty="0" smtClean="0"/>
              <a:t> Reform”</a:t>
            </a:r>
          </a:p>
          <a:p>
            <a:r>
              <a:rPr lang="sv-SE" sz="2400" i="1" dirty="0" smtClean="0"/>
              <a:t>2007 – 2011 </a:t>
            </a:r>
            <a:r>
              <a:rPr lang="sv-SE" sz="2400" dirty="0" smtClean="0"/>
              <a:t>HE Reform</a:t>
            </a:r>
            <a:endParaRPr lang="sv-SE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874287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ubrik 1"/>
          <p:cNvSpPr>
            <a:spLocks noGrp="1"/>
          </p:cNvSpPr>
          <p:nvPr>
            <p:ph type="title"/>
          </p:nvPr>
        </p:nvSpPr>
        <p:spPr>
          <a:xfrm>
            <a:off x="982907" y="811531"/>
            <a:ext cx="7514492" cy="933134"/>
          </a:xfrm>
        </p:spPr>
        <p:txBody>
          <a:bodyPr>
            <a:normAutofit fontScale="90000"/>
          </a:bodyPr>
          <a:lstStyle/>
          <a:p>
            <a:r>
              <a:rPr lang="sv-SE" sz="2700" dirty="0" smtClean="0"/>
              <a:t/>
            </a:r>
            <a:br>
              <a:rPr lang="sv-SE" sz="2700" dirty="0" smtClean="0"/>
            </a:br>
            <a:r>
              <a:rPr lang="sv-SE" sz="2700" dirty="0"/>
              <a:t/>
            </a:r>
            <a:br>
              <a:rPr lang="sv-SE" sz="2700" dirty="0"/>
            </a:br>
            <a:r>
              <a:rPr lang="sv-SE" sz="2700" dirty="0" smtClean="0"/>
              <a:t/>
            </a:r>
            <a:br>
              <a:rPr lang="sv-SE" sz="2700" dirty="0" smtClean="0"/>
            </a:br>
            <a:r>
              <a:rPr lang="sv-SE" sz="2700" dirty="0" smtClean="0"/>
              <a:t>2007 – 2011 HE Reform</a:t>
            </a:r>
            <a:br>
              <a:rPr lang="sv-SE" sz="2700" dirty="0" smtClean="0"/>
            </a:br>
            <a:endParaRPr lang="sv-SE" dirty="0" smtClean="0"/>
          </a:p>
        </p:txBody>
      </p:sp>
      <p:sp>
        <p:nvSpPr>
          <p:cNvPr id="14339" name="Platshållare för innehåll 2"/>
          <p:cNvSpPr>
            <a:spLocks noGrp="1"/>
          </p:cNvSpPr>
          <p:nvPr>
            <p:ph idx="1"/>
          </p:nvPr>
        </p:nvSpPr>
        <p:spPr>
          <a:xfrm>
            <a:off x="1148496" y="1531620"/>
            <a:ext cx="7454411" cy="3935730"/>
          </a:xfrm>
        </p:spPr>
        <p:txBody>
          <a:bodyPr>
            <a:noAutofit/>
          </a:bodyPr>
          <a:lstStyle/>
          <a:p>
            <a:r>
              <a:rPr lang="sv-SE" dirty="0" smtClean="0"/>
              <a:t>The Bologna reform</a:t>
            </a:r>
          </a:p>
          <a:p>
            <a:r>
              <a:rPr lang="en-GB" dirty="0" smtClean="0"/>
              <a:t>Increased</a:t>
            </a:r>
            <a:r>
              <a:rPr lang="sv-SE" dirty="0" smtClean="0"/>
              <a:t> </a:t>
            </a:r>
            <a:r>
              <a:rPr lang="en-GB" dirty="0" smtClean="0"/>
              <a:t>funding</a:t>
            </a:r>
            <a:r>
              <a:rPr lang="sv-SE" dirty="0" smtClean="0"/>
              <a:t> for research – </a:t>
            </a:r>
            <a:r>
              <a:rPr lang="en-US" dirty="0" smtClean="0"/>
              <a:t>distributed</a:t>
            </a:r>
            <a:r>
              <a:rPr lang="sv-SE" dirty="0" smtClean="0"/>
              <a:t> in </a:t>
            </a:r>
            <a:r>
              <a:rPr lang="en-US" dirty="0" smtClean="0"/>
              <a:t>competition</a:t>
            </a:r>
            <a:r>
              <a:rPr lang="sv-SE" dirty="0" smtClean="0"/>
              <a:t> </a:t>
            </a:r>
            <a:r>
              <a:rPr lang="sv-SE" dirty="0" err="1" smtClean="0"/>
              <a:t>between</a:t>
            </a:r>
            <a:r>
              <a:rPr lang="sv-SE" dirty="0" smtClean="0"/>
              <a:t> </a:t>
            </a:r>
            <a:r>
              <a:rPr lang="sv-SE" dirty="0" err="1" smtClean="0"/>
              <a:t>HEIs</a:t>
            </a:r>
            <a:r>
              <a:rPr lang="sv-SE" dirty="0" smtClean="0"/>
              <a:t> </a:t>
            </a:r>
          </a:p>
          <a:p>
            <a:r>
              <a:rPr lang="sv-SE" dirty="0" smtClean="0"/>
              <a:t>Post-</a:t>
            </a:r>
            <a:r>
              <a:rPr lang="sv-SE" dirty="0" err="1" smtClean="0"/>
              <a:t>graduate</a:t>
            </a:r>
            <a:r>
              <a:rPr lang="sv-SE" dirty="0" smtClean="0"/>
              <a:t> studies at all </a:t>
            </a:r>
            <a:r>
              <a:rPr lang="sv-SE" dirty="0" err="1" smtClean="0"/>
              <a:t>HEIs</a:t>
            </a:r>
            <a:r>
              <a:rPr lang="sv-SE" dirty="0" smtClean="0"/>
              <a:t> </a:t>
            </a:r>
            <a:r>
              <a:rPr lang="sv-SE" dirty="0" err="1" smtClean="0"/>
              <a:t>opened</a:t>
            </a:r>
            <a:endParaRPr lang="sv-SE" dirty="0" smtClean="0"/>
          </a:p>
          <a:p>
            <a:r>
              <a:rPr lang="en-GB" dirty="0" smtClean="0"/>
              <a:t>Increased</a:t>
            </a:r>
            <a:r>
              <a:rPr lang="sv-SE" dirty="0" smtClean="0"/>
              <a:t> </a:t>
            </a:r>
            <a:r>
              <a:rPr lang="en-US" dirty="0" smtClean="0"/>
              <a:t>management by objectives and results, enlarged evaluation activities</a:t>
            </a:r>
          </a:p>
          <a:p>
            <a:r>
              <a:rPr lang="sv-SE" dirty="0" err="1" smtClean="0"/>
              <a:t>Compulsory</a:t>
            </a:r>
            <a:r>
              <a:rPr lang="sv-SE" dirty="0" smtClean="0"/>
              <a:t> </a:t>
            </a:r>
            <a:r>
              <a:rPr lang="sv-SE" dirty="0" err="1" smtClean="0"/>
              <a:t>membership</a:t>
            </a:r>
            <a:r>
              <a:rPr lang="sv-SE" dirty="0" smtClean="0"/>
              <a:t> in student unions </a:t>
            </a:r>
            <a:r>
              <a:rPr lang="sv-SE" dirty="0" err="1" smtClean="0"/>
              <a:t>abolished</a:t>
            </a:r>
            <a:r>
              <a:rPr lang="sv-SE" dirty="0" smtClean="0"/>
              <a:t> </a:t>
            </a:r>
          </a:p>
          <a:p>
            <a:r>
              <a:rPr lang="sv-SE" dirty="0" err="1" smtClean="0"/>
              <a:t>Fees</a:t>
            </a:r>
            <a:r>
              <a:rPr lang="sv-SE" dirty="0" smtClean="0"/>
              <a:t> </a:t>
            </a:r>
            <a:r>
              <a:rPr lang="sv-SE" dirty="0" err="1" smtClean="0"/>
              <a:t>introduced</a:t>
            </a:r>
            <a:r>
              <a:rPr lang="sv-SE" dirty="0" smtClean="0"/>
              <a:t> in HE</a:t>
            </a:r>
          </a:p>
          <a:p>
            <a:r>
              <a:rPr lang="sv-SE" dirty="0" smtClean="0"/>
              <a:t>The </a:t>
            </a:r>
            <a:r>
              <a:rPr lang="sv-SE" dirty="0" err="1" smtClean="0"/>
              <a:t>Autonomy</a:t>
            </a:r>
            <a:r>
              <a:rPr lang="sv-SE" dirty="0" smtClean="0"/>
              <a:t> reform</a:t>
            </a:r>
          </a:p>
        </p:txBody>
      </p:sp>
    </p:spTree>
    <p:extLst>
      <p:ext uri="{BB962C8B-B14F-4D97-AF65-F5344CB8AC3E}">
        <p14:creationId xmlns:p14="http://schemas.microsoft.com/office/powerpoint/2010/main" val="23121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niversitetskanslerämbetet">
  <a:themeElements>
    <a:clrScheme name="Universitetskanslerämbetet">
      <a:dk1>
        <a:sysClr val="windowText" lastClr="000000"/>
      </a:dk1>
      <a:lt1>
        <a:sysClr val="window" lastClr="FFFFFF"/>
      </a:lt1>
      <a:dk2>
        <a:srgbClr val="7B7B7B"/>
      </a:dk2>
      <a:lt2>
        <a:srgbClr val="BCBCBC"/>
      </a:lt2>
      <a:accent1>
        <a:srgbClr val="F9B200"/>
      </a:accent1>
      <a:accent2>
        <a:srgbClr val="006AB3"/>
      </a:accent2>
      <a:accent3>
        <a:srgbClr val="80197F"/>
      </a:accent3>
      <a:accent4>
        <a:srgbClr val="C8A422"/>
      </a:accent4>
      <a:accent5>
        <a:srgbClr val="24366A"/>
      </a:accent5>
      <a:accent6>
        <a:srgbClr val="442758"/>
      </a:accent6>
      <a:hlink>
        <a:srgbClr val="000000"/>
      </a:hlink>
      <a:folHlink>
        <a:srgbClr val="000000"/>
      </a:folHlink>
    </a:clrScheme>
    <a:fontScheme name="Universitetskanslerämb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iversitetskanslerämbetet - Övriga layouter">
  <a:themeElements>
    <a:clrScheme name="Universitetskanslerämbetet">
      <a:dk1>
        <a:sysClr val="windowText" lastClr="000000"/>
      </a:dk1>
      <a:lt1>
        <a:sysClr val="window" lastClr="FFFFFF"/>
      </a:lt1>
      <a:dk2>
        <a:srgbClr val="7B7B7B"/>
      </a:dk2>
      <a:lt2>
        <a:srgbClr val="BCBCBC"/>
      </a:lt2>
      <a:accent1>
        <a:srgbClr val="F9B200"/>
      </a:accent1>
      <a:accent2>
        <a:srgbClr val="006AB3"/>
      </a:accent2>
      <a:accent3>
        <a:srgbClr val="80197F"/>
      </a:accent3>
      <a:accent4>
        <a:srgbClr val="C8A422"/>
      </a:accent4>
      <a:accent5>
        <a:srgbClr val="24366A"/>
      </a:accent5>
      <a:accent6>
        <a:srgbClr val="442758"/>
      </a:accent6>
      <a:hlink>
        <a:srgbClr val="000000"/>
      </a:hlink>
      <a:folHlink>
        <a:srgbClr val="000000"/>
      </a:folHlink>
    </a:clrScheme>
    <a:fontScheme name="Universitetskanslerämb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Universitetskanslerämbetet</Template>
  <TotalTime>176</TotalTime>
  <Words>1074</Words>
  <Application>Microsoft Macintosh PowerPoint</Application>
  <PresentationFormat>On-screen Show (4:3)</PresentationFormat>
  <Paragraphs>165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Universitetskanslerämbetet</vt:lpstr>
      <vt:lpstr>Universitetskanslerämbetet - Övriga layouter</vt:lpstr>
      <vt:lpstr>The Current State and Future of Higher Education in Sweden </vt:lpstr>
      <vt:lpstr>The Swedish Higher Education Landscape 2013</vt:lpstr>
      <vt:lpstr>The Swedish HE Sector 2012</vt:lpstr>
      <vt:lpstr>Operational expenditure</vt:lpstr>
      <vt:lpstr>Trends 2013 </vt:lpstr>
      <vt:lpstr>      Three Characteristica</vt:lpstr>
      <vt:lpstr>Sweden and The World</vt:lpstr>
      <vt:lpstr>Modern History of HE Development</vt:lpstr>
      <vt:lpstr>   2007 – 2011 HE Reform </vt:lpstr>
      <vt:lpstr> So</vt:lpstr>
      <vt:lpstr>Challenges and Trends I From Humboldt to Mass-Education</vt:lpstr>
      <vt:lpstr>Challenges and Trends II, Funding </vt:lpstr>
      <vt:lpstr>Challenges and Trends III Governance and Organisation</vt:lpstr>
      <vt:lpstr>Challenges and Trends IV Focus on Output</vt:lpstr>
      <vt:lpstr>Challenges and Trends V The Market</vt:lpstr>
      <vt:lpstr>Challenges and Trends VI The Students</vt:lpstr>
      <vt:lpstr>Challenges and Trends VII and all the rest…</vt:lpstr>
      <vt:lpstr> What is the Direction of Swedish HE?</vt:lpstr>
      <vt:lpstr>Three Solutions</vt:lpstr>
      <vt:lpstr> Cooperation</vt:lpstr>
      <vt:lpstr>Profiling -  Different Missions and Tasks</vt:lpstr>
      <vt:lpstr>Autonomy</vt:lpstr>
      <vt:lpstr>What is required?</vt:lpstr>
      <vt:lpstr>A Rational Diversification Requires </vt:lpstr>
      <vt:lpstr>PowerPoint Presentation</vt:lpstr>
    </vt:vector>
  </TitlesOfParts>
  <Company>Hogskoleverket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Anita Bergquist</dc:creator>
  <cp:lastModifiedBy>Maria Nordström</cp:lastModifiedBy>
  <cp:revision>32</cp:revision>
  <cp:lastPrinted>2013-09-03T08:55:35Z</cp:lastPrinted>
  <dcterms:created xsi:type="dcterms:W3CDTF">2013-09-03T08:15:46Z</dcterms:created>
  <dcterms:modified xsi:type="dcterms:W3CDTF">2013-09-06T12:13:35Z</dcterms:modified>
</cp:coreProperties>
</file>